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Franklin Gothic" panose="020B0604020202020204" charset="0"/>
      <p:bold r:id="rId22"/>
    </p:embeddedFont>
    <p:embeddedFont>
      <p:font typeface="Libre Franklin" pitchFamily="2" charset="0"/>
      <p:regular r:id="rId23"/>
      <p:bold r:id="rId24"/>
      <p:italic r:id="rId25"/>
      <p:boldItalic r:id="rId26"/>
    </p:embeddedFont>
    <p:embeddedFont>
      <p:font typeface="Libre Franklin Medium" pitchFamily="2" charset="0"/>
      <p:regular r:id="rId27"/>
      <p:bold r:id="rId28"/>
      <p:italic r:id="rId29"/>
      <p:boldItalic r:id="rId30"/>
    </p:embeddedFont>
    <p:embeddedFont>
      <p:font typeface="Libre Franklin SemiBold"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JhRlidscPLph3JyH5kvivbj9A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44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17bd45b2a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2e17bd45b2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f67860f809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2f67860f80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29fe8cb9b_1_2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729fe8cb9b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729fe8cb9b_1_3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55" name="Google Shape;155;g2729fe8cb9b_1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f67860f809_0_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61" name="Google Shape;161;g2f67860f8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67860f809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68" name="Google Shape;168;g2f67860f80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29fe8cb9b_1_3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75" name="Google Shape;175;g2729fe8cb9b_1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f67860f809_0_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81" name="Google Shape;181;g2f67860f80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7393ea363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27393ea363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7393ea363a_0_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27393ea363a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393ea363a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g27393ea363a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7393ea363a_1_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27393ea363a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393ea363a_1_19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7393ea363a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f67860a869_0_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2f67860a869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29fe8cb9b_1_26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2729fe8cb9b_1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chemeClr val="accent4"/>
              </a:buClr>
              <a:buSzPts val="1800"/>
              <a:buNone/>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11" name="Google Shape;11;p12"/>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12" name="Google Shape;12;p12"/>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2">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chemeClr val="accent4"/>
              </a:buClr>
              <a:buSzPts val="1800"/>
              <a:buNone/>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53" name="Google Shape;53;p17"/>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54" name="Google Shape;54;p17"/>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1459499" y="2150849"/>
            <a:ext cx="7296001" cy="8418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F54C4"/>
              </a:buClr>
              <a:buSzPts val="3600"/>
              <a:buFont typeface="Libre Franklin Medium"/>
              <a:buNone/>
              <a:defRPr sz="3600">
                <a:solidFill>
                  <a:srgbClr val="0F54C4"/>
                </a:solidFill>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57" name="Google Shape;57;p18"/>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
  <p:cSld name="TITLE_AND_BODY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g27393ea363a_1_183"/>
          <p:cNvSpPr txBox="1">
            <a:spLocks noGrp="1"/>
          </p:cNvSpPr>
          <p:nvPr>
            <p:ph type="title"/>
          </p:nvPr>
        </p:nvSpPr>
        <p:spPr>
          <a:xfrm>
            <a:off x="1459499" y="2150849"/>
            <a:ext cx="7296000" cy="841800"/>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F54C4"/>
              </a:buClr>
              <a:buSzPts val="3600"/>
              <a:buFont typeface="Libre Franklin Medium"/>
              <a:buNone/>
              <a:defRPr sz="3600">
                <a:solidFill>
                  <a:srgbClr val="0F54C4"/>
                </a:solidFill>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60" name="Google Shape;60;g27393ea363a_1_183"/>
          <p:cNvSpPr txBox="1">
            <a:spLocks noGrp="1"/>
          </p:cNvSpPr>
          <p:nvPr>
            <p:ph type="sldNum" idx="12"/>
          </p:nvPr>
        </p:nvSpPr>
        <p:spPr>
          <a:xfrm>
            <a:off x="4419600" y="4627562"/>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p:cSld name="1_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1459498" y="2150848"/>
            <a:ext cx="7296003" cy="841802"/>
          </a:xfrm>
          <a:prstGeom prst="rect">
            <a:avLst/>
          </a:prstGeom>
          <a:noFill/>
          <a:ln>
            <a:noFill/>
          </a:ln>
        </p:spPr>
        <p:txBody>
          <a:bodyPr spcFirstLastPara="1" wrap="square" lIns="91375" tIns="91375" rIns="91375" bIns="91375" anchor="ctr" anchorCtr="0">
            <a:normAutofit/>
          </a:bodyPr>
          <a:lstStyle>
            <a:lvl1pPr lvl="0" algn="ctr">
              <a:lnSpc>
                <a:spcPct val="100000"/>
              </a:lnSpc>
              <a:spcBef>
                <a:spcPts val="0"/>
              </a:spcBef>
              <a:spcAft>
                <a:spcPts val="0"/>
              </a:spcAft>
              <a:buClr>
                <a:srgbClr val="0F54C4"/>
              </a:buClr>
              <a:buSzPts val="1800"/>
              <a:buNone/>
              <a:defRPr/>
            </a:lvl1pPr>
            <a:lvl2pPr lvl="1" algn="ctr">
              <a:lnSpc>
                <a:spcPct val="100000"/>
              </a:lnSpc>
              <a:spcBef>
                <a:spcPts val="0"/>
              </a:spcBef>
              <a:spcAft>
                <a:spcPts val="0"/>
              </a:spcAft>
              <a:buClr>
                <a:srgbClr val="0F54C4"/>
              </a:buClr>
              <a:buSzPts val="1800"/>
              <a:buNone/>
              <a:defRPr/>
            </a:lvl2pPr>
            <a:lvl3pPr lvl="2" algn="ctr">
              <a:lnSpc>
                <a:spcPct val="100000"/>
              </a:lnSpc>
              <a:spcBef>
                <a:spcPts val="0"/>
              </a:spcBef>
              <a:spcAft>
                <a:spcPts val="0"/>
              </a:spcAft>
              <a:buClr>
                <a:srgbClr val="0F54C4"/>
              </a:buClr>
              <a:buSzPts val="1800"/>
              <a:buNone/>
              <a:defRPr/>
            </a:lvl3pPr>
            <a:lvl4pPr lvl="3" algn="ctr">
              <a:lnSpc>
                <a:spcPct val="100000"/>
              </a:lnSpc>
              <a:spcBef>
                <a:spcPts val="0"/>
              </a:spcBef>
              <a:spcAft>
                <a:spcPts val="0"/>
              </a:spcAft>
              <a:buClr>
                <a:srgbClr val="0F54C4"/>
              </a:buClr>
              <a:buSzPts val="1800"/>
              <a:buNone/>
              <a:defRPr/>
            </a:lvl4pPr>
            <a:lvl5pPr lvl="4" algn="ctr">
              <a:lnSpc>
                <a:spcPct val="100000"/>
              </a:lnSpc>
              <a:spcBef>
                <a:spcPts val="0"/>
              </a:spcBef>
              <a:spcAft>
                <a:spcPts val="0"/>
              </a:spcAft>
              <a:buClr>
                <a:srgbClr val="0F54C4"/>
              </a:buClr>
              <a:buSzPts val="1800"/>
              <a:buNone/>
              <a:defRPr/>
            </a:lvl5pPr>
            <a:lvl6pPr lvl="5" algn="ctr">
              <a:lnSpc>
                <a:spcPct val="100000"/>
              </a:lnSpc>
              <a:spcBef>
                <a:spcPts val="0"/>
              </a:spcBef>
              <a:spcAft>
                <a:spcPts val="0"/>
              </a:spcAft>
              <a:buClr>
                <a:srgbClr val="0F54C4"/>
              </a:buClr>
              <a:buSzPts val="1800"/>
              <a:buNone/>
              <a:defRPr/>
            </a:lvl6pPr>
            <a:lvl7pPr lvl="6" algn="ctr">
              <a:lnSpc>
                <a:spcPct val="100000"/>
              </a:lnSpc>
              <a:spcBef>
                <a:spcPts val="0"/>
              </a:spcBef>
              <a:spcAft>
                <a:spcPts val="0"/>
              </a:spcAft>
              <a:buClr>
                <a:srgbClr val="0F54C4"/>
              </a:buClr>
              <a:buSzPts val="1800"/>
              <a:buNone/>
              <a:defRPr/>
            </a:lvl7pPr>
            <a:lvl8pPr lvl="7" algn="ctr">
              <a:lnSpc>
                <a:spcPct val="100000"/>
              </a:lnSpc>
              <a:spcBef>
                <a:spcPts val="0"/>
              </a:spcBef>
              <a:spcAft>
                <a:spcPts val="0"/>
              </a:spcAft>
              <a:buClr>
                <a:srgbClr val="0F54C4"/>
              </a:buClr>
              <a:buSzPts val="1800"/>
              <a:buNone/>
              <a:defRPr/>
            </a:lvl8pPr>
            <a:lvl9pPr lvl="8" algn="ctr">
              <a:lnSpc>
                <a:spcPct val="100000"/>
              </a:lnSpc>
              <a:spcBef>
                <a:spcPts val="0"/>
              </a:spcBef>
              <a:spcAft>
                <a:spcPts val="0"/>
              </a:spcAft>
              <a:buClr>
                <a:srgbClr val="0F54C4"/>
              </a:buClr>
              <a:buSzPts val="1800"/>
              <a:buNone/>
              <a:defRPr/>
            </a:lvl9pPr>
          </a:lstStyle>
          <a:p>
            <a:endParaRPr/>
          </a:p>
        </p:txBody>
      </p:sp>
      <p:sp>
        <p:nvSpPr>
          <p:cNvPr id="15" name="Google Shape;15;p23"/>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_AND_BODY 2">
  <p:cSld name="TITLE_AND_BODY 2">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4"/>
          <p:cNvSpPr txBox="1">
            <a:spLocks noGrp="1"/>
          </p:cNvSpPr>
          <p:nvPr>
            <p:ph type="body" idx="1"/>
          </p:nvPr>
        </p:nvSpPr>
        <p:spPr>
          <a:xfrm>
            <a:off x="1382700" y="1058125"/>
            <a:ext cx="6887400" cy="3416402"/>
          </a:xfrm>
          <a:prstGeom prst="rect">
            <a:avLst/>
          </a:prstGeom>
          <a:noFill/>
          <a:ln>
            <a:noFill/>
          </a:ln>
        </p:spPr>
        <p:txBody>
          <a:bodyPr spcFirstLastPara="1" wrap="square" lIns="91375" tIns="91375" rIns="91375" bIns="91375" anchor="t" anchorCtr="0">
            <a:normAutofit/>
          </a:bodyPr>
          <a:lstStyle>
            <a:lvl1pPr marL="457200" lvl="0" indent="-228600" algn="l">
              <a:lnSpc>
                <a:spcPct val="115000"/>
              </a:lnSpc>
              <a:spcBef>
                <a:spcPts val="0"/>
              </a:spcBef>
              <a:spcAft>
                <a:spcPts val="0"/>
              </a:spcAft>
              <a:buClr>
                <a:srgbClr val="000000"/>
              </a:buClr>
              <a:buSzPts val="1800"/>
              <a:buFont typeface="Libre Franklin"/>
              <a:buNone/>
              <a:defRPr sz="1800">
                <a:solidFill>
                  <a:srgbClr val="000000"/>
                </a:solidFill>
              </a:defRPr>
            </a:lvl1pPr>
            <a:lvl2pPr marL="914400" lvl="1" indent="-342900" algn="l">
              <a:lnSpc>
                <a:spcPct val="115000"/>
              </a:lnSpc>
              <a:spcBef>
                <a:spcPts val="0"/>
              </a:spcBef>
              <a:spcAft>
                <a:spcPts val="0"/>
              </a:spcAft>
              <a:buClr>
                <a:srgbClr val="000000"/>
              </a:buClr>
              <a:buSzPts val="1800"/>
              <a:buFont typeface="Libre Franklin"/>
              <a:buChar char="○"/>
              <a:defRPr sz="1800">
                <a:solidFill>
                  <a:srgbClr val="000000"/>
                </a:solidFill>
              </a:defRPr>
            </a:lvl2pPr>
            <a:lvl3pPr marL="1371600" lvl="2" indent="-342900" algn="l">
              <a:lnSpc>
                <a:spcPct val="115000"/>
              </a:lnSpc>
              <a:spcBef>
                <a:spcPts val="0"/>
              </a:spcBef>
              <a:spcAft>
                <a:spcPts val="0"/>
              </a:spcAft>
              <a:buClr>
                <a:srgbClr val="000000"/>
              </a:buClr>
              <a:buSzPts val="1800"/>
              <a:buFont typeface="Libre Franklin"/>
              <a:buChar char="■"/>
              <a:defRPr sz="1800">
                <a:solidFill>
                  <a:srgbClr val="000000"/>
                </a:solidFill>
              </a:defRPr>
            </a:lvl3pPr>
            <a:lvl4pPr marL="1828800" lvl="3" indent="-342900" algn="l">
              <a:lnSpc>
                <a:spcPct val="115000"/>
              </a:lnSpc>
              <a:spcBef>
                <a:spcPts val="0"/>
              </a:spcBef>
              <a:spcAft>
                <a:spcPts val="0"/>
              </a:spcAft>
              <a:buClr>
                <a:srgbClr val="000000"/>
              </a:buClr>
              <a:buSzPts val="1800"/>
              <a:buFont typeface="Libre Franklin"/>
              <a:buChar char="●"/>
              <a:defRPr sz="1800">
                <a:solidFill>
                  <a:srgbClr val="000000"/>
                </a:solidFill>
              </a:defRPr>
            </a:lvl4pPr>
            <a:lvl5pPr marL="2286000" lvl="4" indent="-342900" algn="l">
              <a:lnSpc>
                <a:spcPct val="115000"/>
              </a:lnSpc>
              <a:spcBef>
                <a:spcPts val="0"/>
              </a:spcBef>
              <a:spcAft>
                <a:spcPts val="0"/>
              </a:spcAft>
              <a:buClr>
                <a:srgbClr val="000000"/>
              </a:buClr>
              <a:buSzPts val="1800"/>
              <a:buFont typeface="Libre Franklin"/>
              <a:buChar char="○"/>
              <a:defRPr sz="1800">
                <a:solidFill>
                  <a:srgbClr val="000000"/>
                </a:solidFill>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18" name="Google Shape;18;p24"/>
          <p:cNvSpPr txBox="1">
            <a:spLocks noGrp="1"/>
          </p:cNvSpPr>
          <p:nvPr>
            <p:ph type="sldNum" idx="12"/>
          </p:nvPr>
        </p:nvSpPr>
        <p:spPr>
          <a:xfrm>
            <a:off x="6279584" y="4635155"/>
            <a:ext cx="273616" cy="264215"/>
          </a:xfrm>
          <a:prstGeom prst="rect">
            <a:avLst/>
          </a:prstGeom>
          <a:noFill/>
          <a:ln>
            <a:noFill/>
          </a:ln>
        </p:spPr>
        <p:txBody>
          <a:bodyPr spcFirstLastPara="1" wrap="square" lIns="45675" tIns="45675" rIns="45675" bIns="45675"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g2729fe8cb9b_1_321"/>
          <p:cNvSpPr txBox="1">
            <a:spLocks noGrp="1"/>
          </p:cNvSpPr>
          <p:nvPr>
            <p:ph type="body" idx="1"/>
          </p:nvPr>
        </p:nvSpPr>
        <p:spPr>
          <a:xfrm>
            <a:off x="1382700" y="1058125"/>
            <a:ext cx="3688200"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Clr>
                <a:srgbClr val="000000"/>
              </a:buClr>
              <a:buSzPts val="1400"/>
              <a:buFont typeface="Helvetica Neue"/>
              <a:buChar char="●"/>
              <a:defRPr sz="1400">
                <a:solidFill>
                  <a:srgbClr val="000000"/>
                </a:solidFill>
              </a:defRPr>
            </a:lvl1pPr>
            <a:lvl2pPr marL="914400" lvl="1" indent="-317500" algn="l">
              <a:lnSpc>
                <a:spcPct val="115000"/>
              </a:lnSpc>
              <a:spcBef>
                <a:spcPts val="0"/>
              </a:spcBef>
              <a:spcAft>
                <a:spcPts val="0"/>
              </a:spcAft>
              <a:buClr>
                <a:srgbClr val="000000"/>
              </a:buClr>
              <a:buSzPts val="1400"/>
              <a:buFont typeface="Helvetica Neue"/>
              <a:buChar char="○"/>
              <a:defRPr sz="1400">
                <a:solidFill>
                  <a:srgbClr val="000000"/>
                </a:solidFill>
              </a:defRPr>
            </a:lvl2pPr>
            <a:lvl3pPr marL="1371600" lvl="2" indent="-317500" algn="l">
              <a:lnSpc>
                <a:spcPct val="115000"/>
              </a:lnSpc>
              <a:spcBef>
                <a:spcPts val="0"/>
              </a:spcBef>
              <a:spcAft>
                <a:spcPts val="0"/>
              </a:spcAft>
              <a:buClr>
                <a:srgbClr val="000000"/>
              </a:buClr>
              <a:buSzPts val="1400"/>
              <a:buFont typeface="Helvetica Neue"/>
              <a:buChar char="■"/>
              <a:defRPr sz="1400">
                <a:solidFill>
                  <a:srgbClr val="000000"/>
                </a:solidFill>
              </a:defRPr>
            </a:lvl3pPr>
            <a:lvl4pPr marL="1828800" lvl="3" indent="-317500" algn="l">
              <a:lnSpc>
                <a:spcPct val="115000"/>
              </a:lnSpc>
              <a:spcBef>
                <a:spcPts val="0"/>
              </a:spcBef>
              <a:spcAft>
                <a:spcPts val="0"/>
              </a:spcAft>
              <a:buClr>
                <a:srgbClr val="000000"/>
              </a:buClr>
              <a:buSzPts val="1400"/>
              <a:buFont typeface="Helvetica Neue"/>
              <a:buChar char="●"/>
              <a:defRPr sz="1400">
                <a:solidFill>
                  <a:srgbClr val="000000"/>
                </a:solidFill>
              </a:defRPr>
            </a:lvl4pPr>
            <a:lvl5pPr marL="2286000" lvl="4" indent="-317500" algn="l">
              <a:lnSpc>
                <a:spcPct val="115000"/>
              </a:lnSpc>
              <a:spcBef>
                <a:spcPts val="0"/>
              </a:spcBef>
              <a:spcAft>
                <a:spcPts val="0"/>
              </a:spcAft>
              <a:buClr>
                <a:srgbClr val="000000"/>
              </a:buClr>
              <a:buSzPts val="1400"/>
              <a:buFont typeface="Helvetica Neue"/>
              <a:buChar char="○"/>
              <a:defRPr sz="1400">
                <a:solidFill>
                  <a:srgbClr val="000000"/>
                </a:solidFill>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1" name="Google Shape;21;g2729fe8cb9b_1_321"/>
          <p:cNvSpPr txBox="1">
            <a:spLocks noGrp="1"/>
          </p:cNvSpPr>
          <p:nvPr>
            <p:ph type="body" idx="2"/>
          </p:nvPr>
        </p:nvSpPr>
        <p:spPr>
          <a:xfrm>
            <a:off x="5144099" y="1058125"/>
            <a:ext cx="3688200" cy="34164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2" name="Google Shape;22;g2729fe8cb9b_1_321"/>
          <p:cNvSpPr txBox="1">
            <a:spLocks noGrp="1"/>
          </p:cNvSpPr>
          <p:nvPr>
            <p:ph type="sldNum" idx="12"/>
          </p:nvPr>
        </p:nvSpPr>
        <p:spPr>
          <a:xfrm>
            <a:off x="8627840" y="4669900"/>
            <a:ext cx="393300" cy="380100"/>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_HEADER_2_1">
  <p:cSld name="SECTION_HEADER_2_1">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27393ea363a_0_159"/>
          <p:cNvSpPr txBox="1">
            <a:spLocks noGrp="1"/>
          </p:cNvSpPr>
          <p:nvPr>
            <p:ph type="body" idx="1"/>
          </p:nvPr>
        </p:nvSpPr>
        <p:spPr>
          <a:xfrm>
            <a:off x="1382700" y="265524"/>
            <a:ext cx="7449600" cy="7926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1pPr>
            <a:lvl2pPr marL="914400" lvl="1"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2pPr>
            <a:lvl3pPr marL="1371600" lvl="2"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3pPr>
            <a:lvl4pPr marL="1828800" lvl="3"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4pPr>
            <a:lvl5pPr marL="2286000" lvl="4" indent="-228600" algn="l">
              <a:lnSpc>
                <a:spcPct val="100000"/>
              </a:lnSpc>
              <a:spcBef>
                <a:spcPts val="0"/>
              </a:spcBef>
              <a:spcAft>
                <a:spcPts val="0"/>
              </a:spcAft>
              <a:buClr>
                <a:srgbClr val="0F54C4"/>
              </a:buClr>
              <a:buSzPts val="2800"/>
              <a:buFont typeface="Libre Franklin Medium"/>
              <a:buNone/>
              <a:defRPr b="1">
                <a:solidFill>
                  <a:srgbClr val="0F54C4"/>
                </a:solidFill>
                <a:latin typeface="Libre Franklin Medium"/>
                <a:ea typeface="Libre Franklin Medium"/>
                <a:cs typeface="Libre Franklin Medium"/>
                <a:sym typeface="Libre Franklin Medium"/>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5" name="Google Shape;25;g27393ea363a_0_159"/>
          <p:cNvSpPr>
            <a:spLocks noGrp="1"/>
          </p:cNvSpPr>
          <p:nvPr>
            <p:ph type="pic" idx="2"/>
          </p:nvPr>
        </p:nvSpPr>
        <p:spPr>
          <a:xfrm>
            <a:off x="4308874" y="1067399"/>
            <a:ext cx="4523400" cy="3317100"/>
          </a:xfrm>
          <a:prstGeom prst="rect">
            <a:avLst/>
          </a:prstGeom>
          <a:noFill/>
          <a:ln>
            <a:noFill/>
          </a:ln>
        </p:spPr>
      </p:sp>
      <p:sp>
        <p:nvSpPr>
          <p:cNvPr id="26" name="Google Shape;26;g27393ea363a_0_159"/>
          <p:cNvSpPr txBox="1">
            <a:spLocks noGrp="1"/>
          </p:cNvSpPr>
          <p:nvPr>
            <p:ph type="body" idx="3"/>
          </p:nvPr>
        </p:nvSpPr>
        <p:spPr>
          <a:xfrm>
            <a:off x="1382700" y="1067399"/>
            <a:ext cx="2675700" cy="33171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27" name="Google Shape;27;g27393ea363a_0_159"/>
          <p:cNvSpPr txBox="1">
            <a:spLocks noGrp="1"/>
          </p:cNvSpPr>
          <p:nvPr>
            <p:ph type="sldNum" idx="12"/>
          </p:nvPr>
        </p:nvSpPr>
        <p:spPr>
          <a:xfrm>
            <a:off x="4419600" y="4627562"/>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_COLUMN_TEXT">
  <p:cSld name="ONE_COLUMN_TEX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g2f67860a869_0_80"/>
          <p:cNvSpPr/>
          <p:nvPr/>
        </p:nvSpPr>
        <p:spPr>
          <a:xfrm>
            <a:off x="3810529" y="1058125"/>
            <a:ext cx="2517900" cy="464100"/>
          </a:xfrm>
          <a:prstGeom prst="rect">
            <a:avLst/>
          </a:prstGeom>
          <a:solidFill>
            <a:srgbClr val="0F54C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F54C4"/>
              </a:buClr>
              <a:buSzPts val="1400"/>
              <a:buFont typeface="Franklin Gothic"/>
              <a:buNone/>
            </a:pPr>
            <a:endParaRPr sz="1400" b="0" i="0" u="none" strike="noStrike" cap="none">
              <a:solidFill>
                <a:srgbClr val="0F54C4"/>
              </a:solidFill>
              <a:latin typeface="Franklin Gothic"/>
              <a:ea typeface="Franklin Gothic"/>
              <a:cs typeface="Franklin Gothic"/>
              <a:sym typeface="Franklin Gothic"/>
            </a:endParaRPr>
          </a:p>
        </p:txBody>
      </p:sp>
      <p:sp>
        <p:nvSpPr>
          <p:cNvPr id="30" name="Google Shape;30;g2f67860a869_0_80"/>
          <p:cNvSpPr/>
          <p:nvPr/>
        </p:nvSpPr>
        <p:spPr>
          <a:xfrm>
            <a:off x="3810565" y="1058125"/>
            <a:ext cx="2517900" cy="3416400"/>
          </a:xfrm>
          <a:prstGeom prst="rect">
            <a:avLst/>
          </a:prstGeom>
          <a:noFill/>
          <a:ln w="9525" cap="flat" cmpd="sng">
            <a:solidFill>
              <a:srgbClr val="0F54C4"/>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Franklin Gothic"/>
              <a:buNone/>
            </a:pPr>
            <a:endParaRPr sz="1400" b="0" i="0" u="none" strike="noStrike" cap="none">
              <a:solidFill>
                <a:srgbClr val="000000"/>
              </a:solidFill>
              <a:latin typeface="Franklin Gothic"/>
              <a:ea typeface="Franklin Gothic"/>
              <a:cs typeface="Franklin Gothic"/>
              <a:sym typeface="Franklin Gothic"/>
            </a:endParaRPr>
          </a:p>
        </p:txBody>
      </p:sp>
      <p:sp>
        <p:nvSpPr>
          <p:cNvPr id="31" name="Google Shape;31;g2f67860a869_0_80"/>
          <p:cNvSpPr txBox="1">
            <a:spLocks noGrp="1"/>
          </p:cNvSpPr>
          <p:nvPr>
            <p:ph type="body" idx="1"/>
          </p:nvPr>
        </p:nvSpPr>
        <p:spPr>
          <a:xfrm>
            <a:off x="3834700" y="1537399"/>
            <a:ext cx="2493900" cy="2937000"/>
          </a:xfrm>
          <a:prstGeom prst="rect">
            <a:avLst/>
          </a:prstGeom>
          <a:noFill/>
          <a:ln>
            <a:noFill/>
          </a:ln>
        </p:spPr>
        <p:txBody>
          <a:bodyPr spcFirstLastPara="1" wrap="square" lIns="91400" tIns="91400" rIns="91400" bIns="91400" anchor="t" anchorCtr="0">
            <a:normAutofit/>
          </a:bodyPr>
          <a:lstStyle>
            <a:lvl1pPr marL="457200" lvl="0" indent="-330200" algn="l">
              <a:lnSpc>
                <a:spcPct val="115000"/>
              </a:lnSpc>
              <a:spcBef>
                <a:spcPts val="0"/>
              </a:spcBef>
              <a:spcAft>
                <a:spcPts val="0"/>
              </a:spcAft>
              <a:buClr>
                <a:srgbClr val="000000"/>
              </a:buClr>
              <a:buSzPts val="1600"/>
              <a:buFont typeface="Helvetica Neue"/>
              <a:buChar char="●"/>
              <a:defRPr sz="1600">
                <a:solidFill>
                  <a:srgbClr val="000000"/>
                </a:solidFill>
              </a:defRPr>
            </a:lvl1pPr>
            <a:lvl2pPr marL="914400" lvl="1" indent="-330200" algn="l">
              <a:lnSpc>
                <a:spcPct val="115000"/>
              </a:lnSpc>
              <a:spcBef>
                <a:spcPts val="0"/>
              </a:spcBef>
              <a:spcAft>
                <a:spcPts val="0"/>
              </a:spcAft>
              <a:buClr>
                <a:srgbClr val="000000"/>
              </a:buClr>
              <a:buSzPts val="1600"/>
              <a:buFont typeface="Helvetica Neue"/>
              <a:buChar char="○"/>
              <a:defRPr sz="1600">
                <a:solidFill>
                  <a:srgbClr val="000000"/>
                </a:solidFill>
              </a:defRPr>
            </a:lvl2pPr>
            <a:lvl3pPr marL="1371600" lvl="2" indent="-330200" algn="l">
              <a:lnSpc>
                <a:spcPct val="115000"/>
              </a:lnSpc>
              <a:spcBef>
                <a:spcPts val="0"/>
              </a:spcBef>
              <a:spcAft>
                <a:spcPts val="0"/>
              </a:spcAft>
              <a:buClr>
                <a:srgbClr val="000000"/>
              </a:buClr>
              <a:buSzPts val="1600"/>
              <a:buFont typeface="Helvetica Neue"/>
              <a:buChar char="■"/>
              <a:defRPr sz="1600">
                <a:solidFill>
                  <a:srgbClr val="000000"/>
                </a:solidFill>
              </a:defRPr>
            </a:lvl3pPr>
            <a:lvl4pPr marL="1828800" lvl="3" indent="-330200" algn="l">
              <a:lnSpc>
                <a:spcPct val="115000"/>
              </a:lnSpc>
              <a:spcBef>
                <a:spcPts val="0"/>
              </a:spcBef>
              <a:spcAft>
                <a:spcPts val="0"/>
              </a:spcAft>
              <a:buClr>
                <a:srgbClr val="000000"/>
              </a:buClr>
              <a:buSzPts val="1600"/>
              <a:buFont typeface="Helvetica Neue"/>
              <a:buChar char="●"/>
              <a:defRPr sz="1600">
                <a:solidFill>
                  <a:srgbClr val="000000"/>
                </a:solidFill>
              </a:defRPr>
            </a:lvl4pPr>
            <a:lvl5pPr marL="2286000" lvl="4" indent="-330200" algn="l">
              <a:lnSpc>
                <a:spcPct val="115000"/>
              </a:lnSpc>
              <a:spcBef>
                <a:spcPts val="0"/>
              </a:spcBef>
              <a:spcAft>
                <a:spcPts val="0"/>
              </a:spcAft>
              <a:buClr>
                <a:srgbClr val="000000"/>
              </a:buClr>
              <a:buSzPts val="1600"/>
              <a:buFont typeface="Helvetica Neue"/>
              <a:buChar char="○"/>
              <a:defRPr sz="1600">
                <a:solidFill>
                  <a:srgbClr val="000000"/>
                </a:solidFill>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2" name="Google Shape;32;g2f67860a869_0_80"/>
          <p:cNvSpPr/>
          <p:nvPr/>
        </p:nvSpPr>
        <p:spPr>
          <a:xfrm>
            <a:off x="1159454" y="1058125"/>
            <a:ext cx="2517900" cy="464100"/>
          </a:xfrm>
          <a:prstGeom prst="rect">
            <a:avLst/>
          </a:prstGeom>
          <a:solidFill>
            <a:srgbClr val="0F54C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F54C4"/>
              </a:buClr>
              <a:buSzPts val="1400"/>
              <a:buFont typeface="Franklin Gothic"/>
              <a:buNone/>
            </a:pPr>
            <a:endParaRPr sz="1400" b="0" i="0" u="none" strike="noStrike" cap="none">
              <a:solidFill>
                <a:srgbClr val="0F54C4"/>
              </a:solidFill>
              <a:latin typeface="Franklin Gothic"/>
              <a:ea typeface="Franklin Gothic"/>
              <a:cs typeface="Franklin Gothic"/>
              <a:sym typeface="Franklin Gothic"/>
            </a:endParaRPr>
          </a:p>
        </p:txBody>
      </p:sp>
      <p:sp>
        <p:nvSpPr>
          <p:cNvPr id="33" name="Google Shape;33;g2f67860a869_0_80"/>
          <p:cNvSpPr/>
          <p:nvPr/>
        </p:nvSpPr>
        <p:spPr>
          <a:xfrm>
            <a:off x="1159491" y="1058125"/>
            <a:ext cx="2517900" cy="3416400"/>
          </a:xfrm>
          <a:prstGeom prst="rect">
            <a:avLst/>
          </a:prstGeom>
          <a:noFill/>
          <a:ln w="9525" cap="flat" cmpd="sng">
            <a:solidFill>
              <a:srgbClr val="0F54C4"/>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Franklin Gothic"/>
              <a:buNone/>
            </a:pPr>
            <a:endParaRPr sz="1400" b="0" i="0" u="none" strike="noStrike" cap="none">
              <a:solidFill>
                <a:srgbClr val="000000"/>
              </a:solidFill>
              <a:latin typeface="Franklin Gothic"/>
              <a:ea typeface="Franklin Gothic"/>
              <a:cs typeface="Franklin Gothic"/>
              <a:sym typeface="Franklin Gothic"/>
            </a:endParaRPr>
          </a:p>
        </p:txBody>
      </p:sp>
      <p:sp>
        <p:nvSpPr>
          <p:cNvPr id="34" name="Google Shape;34;g2f67860a869_0_80"/>
          <p:cNvSpPr txBox="1">
            <a:spLocks noGrp="1"/>
          </p:cNvSpPr>
          <p:nvPr>
            <p:ph type="body" idx="2"/>
          </p:nvPr>
        </p:nvSpPr>
        <p:spPr>
          <a:xfrm>
            <a:off x="1183625" y="1537399"/>
            <a:ext cx="2493900" cy="29370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5" name="Google Shape;35;g2f67860a869_0_80"/>
          <p:cNvSpPr/>
          <p:nvPr/>
        </p:nvSpPr>
        <p:spPr>
          <a:xfrm>
            <a:off x="6461628" y="1058125"/>
            <a:ext cx="2517900" cy="464100"/>
          </a:xfrm>
          <a:prstGeom prst="rect">
            <a:avLst/>
          </a:prstGeom>
          <a:solidFill>
            <a:srgbClr val="0F54C4"/>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F54C4"/>
              </a:buClr>
              <a:buSzPts val="1400"/>
              <a:buFont typeface="Franklin Gothic"/>
              <a:buNone/>
            </a:pPr>
            <a:endParaRPr sz="1400" b="0" i="0" u="none" strike="noStrike" cap="none">
              <a:solidFill>
                <a:srgbClr val="0F54C4"/>
              </a:solidFill>
              <a:latin typeface="Franklin Gothic"/>
              <a:ea typeface="Franklin Gothic"/>
              <a:cs typeface="Franklin Gothic"/>
              <a:sym typeface="Franklin Gothic"/>
            </a:endParaRPr>
          </a:p>
        </p:txBody>
      </p:sp>
      <p:sp>
        <p:nvSpPr>
          <p:cNvPr id="36" name="Google Shape;36;g2f67860a869_0_80"/>
          <p:cNvSpPr/>
          <p:nvPr/>
        </p:nvSpPr>
        <p:spPr>
          <a:xfrm>
            <a:off x="6461666" y="1058125"/>
            <a:ext cx="2517900" cy="3416400"/>
          </a:xfrm>
          <a:prstGeom prst="rect">
            <a:avLst/>
          </a:prstGeom>
          <a:noFill/>
          <a:ln w="9525" cap="flat" cmpd="sng">
            <a:solidFill>
              <a:srgbClr val="0F54C4"/>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Franklin Gothic"/>
              <a:buNone/>
            </a:pPr>
            <a:endParaRPr sz="1400" b="0" i="0" u="none" strike="noStrike" cap="none">
              <a:solidFill>
                <a:srgbClr val="000000"/>
              </a:solidFill>
              <a:latin typeface="Franklin Gothic"/>
              <a:ea typeface="Franklin Gothic"/>
              <a:cs typeface="Franklin Gothic"/>
              <a:sym typeface="Franklin Gothic"/>
            </a:endParaRPr>
          </a:p>
        </p:txBody>
      </p:sp>
      <p:sp>
        <p:nvSpPr>
          <p:cNvPr id="37" name="Google Shape;37;g2f67860a869_0_80"/>
          <p:cNvSpPr txBox="1">
            <a:spLocks noGrp="1"/>
          </p:cNvSpPr>
          <p:nvPr>
            <p:ph type="body" idx="3"/>
          </p:nvPr>
        </p:nvSpPr>
        <p:spPr>
          <a:xfrm>
            <a:off x="6485799" y="1537399"/>
            <a:ext cx="2493900" cy="2937000"/>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38" name="Google Shape;38;g2f67860a869_0_80"/>
          <p:cNvSpPr txBox="1">
            <a:spLocks noGrp="1"/>
          </p:cNvSpPr>
          <p:nvPr>
            <p:ph type="sldNum" idx="12"/>
          </p:nvPr>
        </p:nvSpPr>
        <p:spPr>
          <a:xfrm>
            <a:off x="4419600" y="4627562"/>
            <a:ext cx="21336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BODY" type="tx">
  <p:cSld name="TITLE_AND_BODY">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3"/>
          <p:cNvSpPr txBox="1">
            <a:spLocks noGrp="1"/>
          </p:cNvSpPr>
          <p:nvPr>
            <p:ph type="body" idx="1"/>
          </p:nvPr>
        </p:nvSpPr>
        <p:spPr>
          <a:xfrm>
            <a:off x="1382700" y="1058125"/>
            <a:ext cx="6887400" cy="3416401"/>
          </a:xfrm>
          <a:prstGeom prst="rect">
            <a:avLst/>
          </a:prstGeom>
          <a:noFill/>
          <a:ln>
            <a:noFill/>
          </a:ln>
        </p:spPr>
        <p:txBody>
          <a:bodyPr spcFirstLastPara="1" wrap="square" lIns="91400" tIns="91400" rIns="91400" bIns="91400" anchor="t" anchorCtr="0">
            <a:normAutofit/>
          </a:bodyPr>
          <a:lstStyle>
            <a:lvl1pPr marL="457200" lvl="0" indent="-228600" algn="l">
              <a:lnSpc>
                <a:spcPct val="115000"/>
              </a:lnSpc>
              <a:spcBef>
                <a:spcPts val="0"/>
              </a:spcBef>
              <a:spcAft>
                <a:spcPts val="0"/>
              </a:spcAft>
              <a:buClr>
                <a:srgbClr val="000000"/>
              </a:buClr>
              <a:buSzPts val="1800"/>
              <a:buFont typeface="Libre Franklin"/>
              <a:buNone/>
              <a:defRPr sz="1800">
                <a:solidFill>
                  <a:srgbClr val="000000"/>
                </a:solidFill>
              </a:defRPr>
            </a:lvl1pPr>
            <a:lvl2pPr marL="914400" lvl="1" indent="-342900" algn="l">
              <a:lnSpc>
                <a:spcPct val="115000"/>
              </a:lnSpc>
              <a:spcBef>
                <a:spcPts val="0"/>
              </a:spcBef>
              <a:spcAft>
                <a:spcPts val="0"/>
              </a:spcAft>
              <a:buClr>
                <a:srgbClr val="000000"/>
              </a:buClr>
              <a:buSzPts val="1800"/>
              <a:buFont typeface="Libre Franklin"/>
              <a:buChar char="○"/>
              <a:defRPr sz="1800">
                <a:solidFill>
                  <a:srgbClr val="000000"/>
                </a:solidFill>
              </a:defRPr>
            </a:lvl2pPr>
            <a:lvl3pPr marL="1371600" lvl="2" indent="-342900" algn="l">
              <a:lnSpc>
                <a:spcPct val="115000"/>
              </a:lnSpc>
              <a:spcBef>
                <a:spcPts val="0"/>
              </a:spcBef>
              <a:spcAft>
                <a:spcPts val="0"/>
              </a:spcAft>
              <a:buClr>
                <a:srgbClr val="000000"/>
              </a:buClr>
              <a:buSzPts val="1800"/>
              <a:buFont typeface="Libre Franklin"/>
              <a:buChar char="■"/>
              <a:defRPr sz="1800">
                <a:solidFill>
                  <a:srgbClr val="000000"/>
                </a:solidFill>
              </a:defRPr>
            </a:lvl3pPr>
            <a:lvl4pPr marL="1828800" lvl="3" indent="-342900" algn="l">
              <a:lnSpc>
                <a:spcPct val="115000"/>
              </a:lnSpc>
              <a:spcBef>
                <a:spcPts val="0"/>
              </a:spcBef>
              <a:spcAft>
                <a:spcPts val="0"/>
              </a:spcAft>
              <a:buClr>
                <a:srgbClr val="000000"/>
              </a:buClr>
              <a:buSzPts val="1800"/>
              <a:buFont typeface="Libre Franklin"/>
              <a:buChar char="●"/>
              <a:defRPr sz="1800">
                <a:solidFill>
                  <a:srgbClr val="000000"/>
                </a:solidFill>
              </a:defRPr>
            </a:lvl4pPr>
            <a:lvl5pPr marL="2286000" lvl="4" indent="-342900" algn="l">
              <a:lnSpc>
                <a:spcPct val="115000"/>
              </a:lnSpc>
              <a:spcBef>
                <a:spcPts val="0"/>
              </a:spcBef>
              <a:spcAft>
                <a:spcPts val="0"/>
              </a:spcAft>
              <a:buClr>
                <a:srgbClr val="000000"/>
              </a:buClr>
              <a:buSzPts val="1800"/>
              <a:buFont typeface="Libre Franklin"/>
              <a:buChar char="○"/>
              <a:defRPr sz="1800">
                <a:solidFill>
                  <a:srgbClr val="000000"/>
                </a:solidFill>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41" name="Google Shape;41;p13"/>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p:cSld name="CUSTOM">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1360724" y="445025"/>
            <a:ext cx="7471501"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F54C4"/>
              </a:buClr>
              <a:buSzPts val="2800"/>
              <a:buFont typeface="Libre Franklin Medium"/>
              <a:buNone/>
              <a:defRPr sz="2800">
                <a:solidFill>
                  <a:srgbClr val="0F54C4"/>
                </a:solidFill>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44" name="Google Shape;44;p15"/>
          <p:cNvSpPr>
            <a:spLocks noGrp="1"/>
          </p:cNvSpPr>
          <p:nvPr>
            <p:ph type="pic" idx="2"/>
          </p:nvPr>
        </p:nvSpPr>
        <p:spPr>
          <a:xfrm>
            <a:off x="1496799" y="1345650"/>
            <a:ext cx="1935002" cy="1935301"/>
          </a:xfrm>
          <a:prstGeom prst="rect">
            <a:avLst/>
          </a:prstGeom>
          <a:noFill/>
          <a:ln>
            <a:noFill/>
          </a:ln>
        </p:spPr>
      </p:sp>
      <p:sp>
        <p:nvSpPr>
          <p:cNvPr id="45" name="Google Shape;45;p15"/>
          <p:cNvSpPr txBox="1">
            <a:spLocks noGrp="1"/>
          </p:cNvSpPr>
          <p:nvPr>
            <p:ph type="body" idx="1"/>
          </p:nvPr>
        </p:nvSpPr>
        <p:spPr>
          <a:xfrm>
            <a:off x="3658799" y="1345650"/>
            <a:ext cx="5004301" cy="3069001"/>
          </a:xfrm>
          <a:prstGeom prst="rect">
            <a:avLst/>
          </a:prstGeom>
          <a:noFill/>
          <a:ln>
            <a:noFill/>
          </a:ln>
        </p:spPr>
        <p:txBody>
          <a:bodyPr spcFirstLastPara="1" wrap="square" lIns="91400" tIns="91400" rIns="91400" bIns="91400" anchor="t" anchorCtr="0">
            <a:normAutofit/>
          </a:bodyPr>
          <a:lstStyle>
            <a:lvl1pPr marL="457200" lvl="0" indent="-228600" algn="l">
              <a:lnSpc>
                <a:spcPct val="115000"/>
              </a:lnSpc>
              <a:spcBef>
                <a:spcPts val="0"/>
              </a:spcBef>
              <a:spcAft>
                <a:spcPts val="0"/>
              </a:spcAft>
              <a:buClr>
                <a:srgbClr val="000000"/>
              </a:buClr>
              <a:buSzPts val="1800"/>
              <a:buFont typeface="Libre Franklin"/>
              <a:buNone/>
              <a:defRPr sz="1800">
                <a:solidFill>
                  <a:srgbClr val="000000"/>
                </a:solidFill>
              </a:defRPr>
            </a:lvl1pPr>
            <a:lvl2pPr marL="914400" lvl="1" indent="-342900" algn="l">
              <a:lnSpc>
                <a:spcPct val="115000"/>
              </a:lnSpc>
              <a:spcBef>
                <a:spcPts val="0"/>
              </a:spcBef>
              <a:spcAft>
                <a:spcPts val="0"/>
              </a:spcAft>
              <a:buClr>
                <a:srgbClr val="000000"/>
              </a:buClr>
              <a:buSzPts val="1800"/>
              <a:buFont typeface="Libre Franklin"/>
              <a:buChar char="○"/>
              <a:defRPr sz="1800">
                <a:solidFill>
                  <a:srgbClr val="000000"/>
                </a:solidFill>
              </a:defRPr>
            </a:lvl2pPr>
            <a:lvl3pPr marL="1371600" lvl="2" indent="-342900" algn="l">
              <a:lnSpc>
                <a:spcPct val="115000"/>
              </a:lnSpc>
              <a:spcBef>
                <a:spcPts val="0"/>
              </a:spcBef>
              <a:spcAft>
                <a:spcPts val="0"/>
              </a:spcAft>
              <a:buClr>
                <a:srgbClr val="000000"/>
              </a:buClr>
              <a:buSzPts val="1800"/>
              <a:buFont typeface="Libre Franklin"/>
              <a:buChar char="■"/>
              <a:defRPr sz="1800">
                <a:solidFill>
                  <a:srgbClr val="000000"/>
                </a:solidFill>
              </a:defRPr>
            </a:lvl3pPr>
            <a:lvl4pPr marL="1828800" lvl="3" indent="-342900" algn="l">
              <a:lnSpc>
                <a:spcPct val="115000"/>
              </a:lnSpc>
              <a:spcBef>
                <a:spcPts val="0"/>
              </a:spcBef>
              <a:spcAft>
                <a:spcPts val="0"/>
              </a:spcAft>
              <a:buClr>
                <a:srgbClr val="000000"/>
              </a:buClr>
              <a:buSzPts val="1800"/>
              <a:buFont typeface="Libre Franklin"/>
              <a:buChar char="●"/>
              <a:defRPr sz="1800">
                <a:solidFill>
                  <a:srgbClr val="000000"/>
                </a:solidFill>
              </a:defRPr>
            </a:lvl4pPr>
            <a:lvl5pPr marL="2286000" lvl="4" indent="-342900" algn="l">
              <a:lnSpc>
                <a:spcPct val="115000"/>
              </a:lnSpc>
              <a:spcBef>
                <a:spcPts val="0"/>
              </a:spcBef>
              <a:spcAft>
                <a:spcPts val="0"/>
              </a:spcAft>
              <a:buClr>
                <a:srgbClr val="000000"/>
              </a:buClr>
              <a:buSzPts val="1800"/>
              <a:buFont typeface="Libre Franklin"/>
              <a:buChar char="○"/>
              <a:defRPr sz="1800">
                <a:solidFill>
                  <a:srgbClr val="000000"/>
                </a:solidFill>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46" name="Google Shape;46;p15"/>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chemeClr val="accent4"/>
              </a:buClr>
              <a:buSzPts val="1800"/>
              <a:buNone/>
              <a:defRPr/>
            </a:lvl1pPr>
            <a:lvl2pPr lvl="1" algn="ctr">
              <a:lnSpc>
                <a:spcPct val="100000"/>
              </a:lnSpc>
              <a:spcBef>
                <a:spcPts val="0"/>
              </a:spcBef>
              <a:spcAft>
                <a:spcPts val="0"/>
              </a:spcAft>
              <a:buClr>
                <a:schemeClr val="accent4"/>
              </a:buClr>
              <a:buSzPts val="1800"/>
              <a:buNone/>
              <a:defRPr/>
            </a:lvl2pPr>
            <a:lvl3pPr lvl="2" algn="ctr">
              <a:lnSpc>
                <a:spcPct val="100000"/>
              </a:lnSpc>
              <a:spcBef>
                <a:spcPts val="0"/>
              </a:spcBef>
              <a:spcAft>
                <a:spcPts val="0"/>
              </a:spcAft>
              <a:buClr>
                <a:schemeClr val="accent4"/>
              </a:buClr>
              <a:buSzPts val="1800"/>
              <a:buNone/>
              <a:defRPr/>
            </a:lvl3pPr>
            <a:lvl4pPr lvl="3" algn="ctr">
              <a:lnSpc>
                <a:spcPct val="100000"/>
              </a:lnSpc>
              <a:spcBef>
                <a:spcPts val="0"/>
              </a:spcBef>
              <a:spcAft>
                <a:spcPts val="0"/>
              </a:spcAft>
              <a:buClr>
                <a:schemeClr val="accent4"/>
              </a:buClr>
              <a:buSzPts val="1800"/>
              <a:buNone/>
              <a:defRPr/>
            </a:lvl4pPr>
            <a:lvl5pPr lvl="4" algn="ctr">
              <a:lnSpc>
                <a:spcPct val="100000"/>
              </a:lnSpc>
              <a:spcBef>
                <a:spcPts val="0"/>
              </a:spcBef>
              <a:spcAft>
                <a:spcPts val="0"/>
              </a:spcAft>
              <a:buClr>
                <a:schemeClr val="accent4"/>
              </a:buClr>
              <a:buSzPts val="1800"/>
              <a:buNone/>
              <a:defRPr/>
            </a:lvl5pPr>
            <a:lvl6pPr lvl="5" algn="ctr">
              <a:lnSpc>
                <a:spcPct val="100000"/>
              </a:lnSpc>
              <a:spcBef>
                <a:spcPts val="0"/>
              </a:spcBef>
              <a:spcAft>
                <a:spcPts val="0"/>
              </a:spcAft>
              <a:buClr>
                <a:schemeClr val="accent4"/>
              </a:buClr>
              <a:buSzPts val="1800"/>
              <a:buNone/>
              <a:defRPr/>
            </a:lvl6pPr>
            <a:lvl7pPr lvl="6" algn="ctr">
              <a:lnSpc>
                <a:spcPct val="100000"/>
              </a:lnSpc>
              <a:spcBef>
                <a:spcPts val="0"/>
              </a:spcBef>
              <a:spcAft>
                <a:spcPts val="0"/>
              </a:spcAft>
              <a:buClr>
                <a:schemeClr val="accent4"/>
              </a:buClr>
              <a:buSzPts val="1800"/>
              <a:buNone/>
              <a:defRPr/>
            </a:lvl7pPr>
            <a:lvl8pPr lvl="7" algn="ctr">
              <a:lnSpc>
                <a:spcPct val="100000"/>
              </a:lnSpc>
              <a:spcBef>
                <a:spcPts val="0"/>
              </a:spcBef>
              <a:spcAft>
                <a:spcPts val="0"/>
              </a:spcAft>
              <a:buClr>
                <a:schemeClr val="accent4"/>
              </a:buClr>
              <a:buSzPts val="1800"/>
              <a:buNone/>
              <a:defRPr/>
            </a:lvl8pPr>
            <a:lvl9pPr lvl="8" algn="ctr">
              <a:lnSpc>
                <a:spcPct val="100000"/>
              </a:lnSpc>
              <a:spcBef>
                <a:spcPts val="0"/>
              </a:spcBef>
              <a:spcAft>
                <a:spcPts val="0"/>
              </a:spcAft>
              <a:buClr>
                <a:schemeClr val="accent4"/>
              </a:buClr>
              <a:buSzPts val="1800"/>
              <a:buNone/>
              <a:defRPr/>
            </a:lvl9pPr>
          </a:lstStyle>
          <a:p>
            <a:endParaRPr/>
          </a:p>
        </p:txBody>
      </p:sp>
      <p:sp>
        <p:nvSpPr>
          <p:cNvPr id="49" name="Google Shape;49;p16"/>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FFFFFF"/>
              </a:buClr>
              <a:buSzPts val="1800"/>
              <a:buNone/>
              <a:defRPr/>
            </a:lvl1pPr>
            <a:lvl2pPr marL="914400" lvl="1" indent="-228600" algn="ctr">
              <a:lnSpc>
                <a:spcPct val="100000"/>
              </a:lnSpc>
              <a:spcBef>
                <a:spcPts val="0"/>
              </a:spcBef>
              <a:spcAft>
                <a:spcPts val="0"/>
              </a:spcAft>
              <a:buClr>
                <a:srgbClr val="FFFFFF"/>
              </a:buClr>
              <a:buSzPts val="1800"/>
              <a:buNone/>
              <a:defRPr/>
            </a:lvl2pPr>
            <a:lvl3pPr marL="1371600" lvl="2" indent="-228600" algn="ctr">
              <a:lnSpc>
                <a:spcPct val="100000"/>
              </a:lnSpc>
              <a:spcBef>
                <a:spcPts val="0"/>
              </a:spcBef>
              <a:spcAft>
                <a:spcPts val="0"/>
              </a:spcAft>
              <a:buClr>
                <a:srgbClr val="FFFFFF"/>
              </a:buClr>
              <a:buSzPts val="1800"/>
              <a:buNone/>
              <a:defRPr/>
            </a:lvl3pPr>
            <a:lvl4pPr marL="1828800" lvl="3" indent="-228600" algn="ctr">
              <a:lnSpc>
                <a:spcPct val="100000"/>
              </a:lnSpc>
              <a:spcBef>
                <a:spcPts val="0"/>
              </a:spcBef>
              <a:spcAft>
                <a:spcPts val="0"/>
              </a:spcAft>
              <a:buClr>
                <a:srgbClr val="FFFFFF"/>
              </a:buClr>
              <a:buSzPts val="1800"/>
              <a:buNone/>
              <a:defRPr/>
            </a:lvl4pPr>
            <a:lvl5pPr marL="2286000" lvl="4" indent="-228600" algn="ctr">
              <a:lnSpc>
                <a:spcPct val="100000"/>
              </a:lnSpc>
              <a:spcBef>
                <a:spcPts val="0"/>
              </a:spcBef>
              <a:spcAft>
                <a:spcPts val="0"/>
              </a:spcAft>
              <a:buClr>
                <a:srgbClr val="FFFFFF"/>
              </a:buClr>
              <a:buSzPts val="1800"/>
              <a:buNone/>
              <a:defRPr/>
            </a:lvl5pPr>
            <a:lvl6pPr marL="2743200" lvl="5" indent="-228600" algn="ctr">
              <a:lnSpc>
                <a:spcPct val="100000"/>
              </a:lnSpc>
              <a:spcBef>
                <a:spcPts val="0"/>
              </a:spcBef>
              <a:spcAft>
                <a:spcPts val="0"/>
              </a:spcAft>
              <a:buClr>
                <a:srgbClr val="FFFFFF"/>
              </a:buClr>
              <a:buSzPts val="1800"/>
              <a:buNone/>
              <a:defRPr/>
            </a:lvl6pPr>
            <a:lvl7pPr marL="3200400" lvl="6" indent="-228600" algn="ctr">
              <a:lnSpc>
                <a:spcPct val="100000"/>
              </a:lnSpc>
              <a:spcBef>
                <a:spcPts val="0"/>
              </a:spcBef>
              <a:spcAft>
                <a:spcPts val="0"/>
              </a:spcAft>
              <a:buClr>
                <a:srgbClr val="FFFFFF"/>
              </a:buClr>
              <a:buSzPts val="1800"/>
              <a:buNone/>
              <a:defRPr/>
            </a:lvl7pPr>
            <a:lvl8pPr marL="3657600" lvl="7" indent="-228600" algn="ctr">
              <a:lnSpc>
                <a:spcPct val="100000"/>
              </a:lnSpc>
              <a:spcBef>
                <a:spcPts val="0"/>
              </a:spcBef>
              <a:spcAft>
                <a:spcPts val="0"/>
              </a:spcAft>
              <a:buClr>
                <a:srgbClr val="FFFFFF"/>
              </a:buClr>
              <a:buSzPts val="1800"/>
              <a:buNone/>
              <a:defRPr/>
            </a:lvl8pPr>
            <a:lvl9pPr marL="4114800" lvl="8" indent="-228600" algn="ctr">
              <a:lnSpc>
                <a:spcPct val="100000"/>
              </a:lnSpc>
              <a:spcBef>
                <a:spcPts val="0"/>
              </a:spcBef>
              <a:spcAft>
                <a:spcPts val="0"/>
              </a:spcAft>
              <a:buClr>
                <a:srgbClr val="FFFFFF"/>
              </a:buClr>
              <a:buSzPts val="1800"/>
              <a:buNone/>
              <a:defRPr/>
            </a:lvl9pPr>
          </a:lstStyle>
          <a:p>
            <a:endParaRPr/>
          </a:p>
        </p:txBody>
      </p:sp>
      <p:sp>
        <p:nvSpPr>
          <p:cNvPr id="50" name="Google Shape;50;p16"/>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1382700" y="781525"/>
            <a:ext cx="7449601" cy="2052600"/>
          </a:xfrm>
          <a:prstGeom prst="rect">
            <a:avLst/>
          </a:prstGeom>
          <a:noFill/>
          <a:ln>
            <a:noFill/>
          </a:ln>
        </p:spPr>
        <p:txBody>
          <a:bodyPr spcFirstLastPara="1" wrap="square" lIns="91400" tIns="91400" rIns="91400" bIns="91400" anchor="b" anchorCtr="0">
            <a:normAutofit/>
          </a:bodyPr>
          <a:lstStyle>
            <a:lvl1pPr marR="0" lvl="0"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1pPr>
            <a:lvl2pPr marR="0" lvl="1"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2pPr>
            <a:lvl3pPr marR="0" lvl="2"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3pPr>
            <a:lvl4pPr marR="0" lvl="3"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4pPr>
            <a:lvl5pPr marR="0" lvl="4"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5pPr>
            <a:lvl6pPr marR="0" lvl="5"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6pPr>
            <a:lvl7pPr marR="0" lvl="6"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7pPr>
            <a:lvl8pPr marR="0" lvl="7"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8pPr>
            <a:lvl9pPr marR="0" lvl="8" algn="ctr" rtl="0">
              <a:lnSpc>
                <a:spcPct val="100000"/>
              </a:lnSpc>
              <a:spcBef>
                <a:spcPts val="0"/>
              </a:spcBef>
              <a:spcAft>
                <a:spcPts val="0"/>
              </a:spcAft>
              <a:buClr>
                <a:schemeClr val="accent4"/>
              </a:buClr>
              <a:buSzPts val="5200"/>
              <a:buFont typeface="Libre Franklin Medium"/>
              <a:buNone/>
              <a:defRPr sz="5200" b="1" i="0" u="none" strike="noStrike" cap="none">
                <a:solidFill>
                  <a:schemeClr val="accent4"/>
                </a:solidFill>
                <a:latin typeface="Libre Franklin Medium"/>
                <a:ea typeface="Libre Franklin Medium"/>
                <a:cs typeface="Libre Franklin Medium"/>
                <a:sym typeface="Libre Franklin Medium"/>
              </a:defRPr>
            </a:lvl9pPr>
          </a:lstStyle>
          <a:p>
            <a:endParaRPr/>
          </a:p>
        </p:txBody>
      </p:sp>
      <p:sp>
        <p:nvSpPr>
          <p:cNvPr id="7" name="Google Shape;7;p11"/>
          <p:cNvSpPr txBox="1">
            <a:spLocks noGrp="1"/>
          </p:cNvSpPr>
          <p:nvPr>
            <p:ph type="body" idx="1"/>
          </p:nvPr>
        </p:nvSpPr>
        <p:spPr>
          <a:xfrm>
            <a:off x="1382700" y="2910925"/>
            <a:ext cx="7449601" cy="792601"/>
          </a:xfrm>
          <a:prstGeom prst="rect">
            <a:avLst/>
          </a:prstGeom>
          <a:noFill/>
          <a:ln>
            <a:noFill/>
          </a:ln>
        </p:spPr>
        <p:txBody>
          <a:bodyPr spcFirstLastPara="1" wrap="square" lIns="91400" tIns="91400" rIns="91400" bIns="91400" anchor="t" anchorCtr="0">
            <a:normAutofit/>
          </a:bodyPr>
          <a:lstStyle>
            <a:lvl1pPr marL="457200" marR="0" lvl="0"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1pPr>
            <a:lvl2pPr marL="914400" marR="0" lvl="1"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2pPr>
            <a:lvl3pPr marL="1371600" marR="0" lvl="2"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3pPr>
            <a:lvl4pPr marL="1828800" marR="0" lvl="3"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4pPr>
            <a:lvl5pPr marL="2286000" marR="0" lvl="4"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5pPr>
            <a:lvl6pPr marL="2743200" marR="0" lvl="5"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6pPr>
            <a:lvl7pPr marL="3200400" marR="0" lvl="6"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7pPr>
            <a:lvl8pPr marL="3657600" marR="0" lvl="7"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8pPr>
            <a:lvl9pPr marL="4114800" marR="0" lvl="8" indent="-228600" algn="ctr" rtl="0">
              <a:lnSpc>
                <a:spcPct val="100000"/>
              </a:lnSpc>
              <a:spcBef>
                <a:spcPts val="0"/>
              </a:spcBef>
              <a:spcAft>
                <a:spcPts val="0"/>
              </a:spcAft>
              <a:buClr>
                <a:srgbClr val="FFFFFF"/>
              </a:buClr>
              <a:buSzPts val="2800"/>
              <a:buFont typeface="Libre Franklin"/>
              <a:buNone/>
              <a:defRPr sz="2800" b="0" i="0" u="none" strike="noStrike" cap="none">
                <a:solidFill>
                  <a:srgbClr val="FFFFFF"/>
                </a:solidFill>
                <a:latin typeface="Libre Franklin"/>
                <a:ea typeface="Libre Franklin"/>
                <a:cs typeface="Libre Franklin"/>
                <a:sym typeface="Libre Franklin"/>
              </a:defRPr>
            </a:lvl9pPr>
          </a:lstStyle>
          <a:p>
            <a:endParaRPr/>
          </a:p>
        </p:txBody>
      </p:sp>
      <p:sp>
        <p:nvSpPr>
          <p:cNvPr id="8" name="Google Shape;8;p11"/>
          <p:cNvSpPr txBox="1">
            <a:spLocks noGrp="1"/>
          </p:cNvSpPr>
          <p:nvPr>
            <p:ph type="sldNum" idx="12"/>
          </p:nvPr>
        </p:nvSpPr>
        <p:spPr>
          <a:xfrm>
            <a:off x="4419600" y="4627562"/>
            <a:ext cx="2133600" cy="2794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ctrTitle" idx="4294967295"/>
          </p:nvPr>
        </p:nvSpPr>
        <p:spPr>
          <a:xfrm>
            <a:off x="1382699" y="781525"/>
            <a:ext cx="7449603" cy="2052600"/>
          </a:xfrm>
          <a:prstGeom prst="rect">
            <a:avLst/>
          </a:prstGeom>
          <a:noFill/>
          <a:ln>
            <a:noFill/>
          </a:ln>
        </p:spPr>
        <p:txBody>
          <a:bodyPr spcFirstLastPara="1" wrap="square" lIns="91375" tIns="91375" rIns="91375" bIns="91375" anchor="b" anchorCtr="0">
            <a:normAutofit/>
          </a:bodyPr>
          <a:lstStyle/>
          <a:p>
            <a:pPr marL="0" marR="0" lvl="0" indent="0" algn="ctr" rtl="0">
              <a:lnSpc>
                <a:spcPct val="100000"/>
              </a:lnSpc>
              <a:spcBef>
                <a:spcPts val="0"/>
              </a:spcBef>
              <a:spcAft>
                <a:spcPts val="0"/>
              </a:spcAft>
              <a:buClr>
                <a:schemeClr val="accent4"/>
              </a:buClr>
              <a:buSzPts val="4600"/>
              <a:buFont typeface="Libre Franklin Medium"/>
              <a:buNone/>
            </a:pPr>
            <a:r>
              <a:rPr lang="en-US" sz="4600" b="1" i="0" u="none" strike="noStrike" cap="none">
                <a:solidFill>
                  <a:schemeClr val="accent4"/>
                </a:solidFill>
                <a:latin typeface="Libre Franklin Medium"/>
                <a:ea typeface="Libre Franklin Medium"/>
                <a:cs typeface="Libre Franklin Medium"/>
                <a:sym typeface="Libre Franklin Medium"/>
              </a:rPr>
              <a:t>West-Wide Governance Pathways Initiative</a:t>
            </a:r>
            <a:endParaRPr sz="5200" b="1" i="0" u="none" strike="noStrike" cap="none">
              <a:solidFill>
                <a:schemeClr val="accent4"/>
              </a:solidFill>
              <a:latin typeface="Libre Franklin Medium"/>
              <a:ea typeface="Libre Franklin Medium"/>
              <a:cs typeface="Libre Franklin Medium"/>
              <a:sym typeface="Libre Franklin Medium"/>
            </a:endParaRPr>
          </a:p>
        </p:txBody>
      </p:sp>
      <p:sp>
        <p:nvSpPr>
          <p:cNvPr id="66" name="Google Shape;66;p4"/>
          <p:cNvSpPr txBox="1">
            <a:spLocks noGrp="1"/>
          </p:cNvSpPr>
          <p:nvPr>
            <p:ph type="subTitle" idx="4294967295"/>
          </p:nvPr>
        </p:nvSpPr>
        <p:spPr>
          <a:xfrm>
            <a:off x="1382700" y="2910925"/>
            <a:ext cx="7449600" cy="1220100"/>
          </a:xfrm>
          <a:prstGeom prst="rect">
            <a:avLst/>
          </a:prstGeom>
          <a:noFill/>
          <a:ln>
            <a:noFill/>
          </a:ln>
        </p:spPr>
        <p:txBody>
          <a:bodyPr spcFirstLastPara="1" wrap="square" lIns="91375" tIns="91375" rIns="91375" bIns="91375" anchor="t" anchorCtr="0">
            <a:normAutofit/>
          </a:bodyPr>
          <a:lstStyle/>
          <a:p>
            <a:pPr marL="0" marR="0" lvl="0" indent="0" algn="ctr" rtl="0">
              <a:lnSpc>
                <a:spcPct val="115000"/>
              </a:lnSpc>
              <a:spcBef>
                <a:spcPts val="0"/>
              </a:spcBef>
              <a:spcAft>
                <a:spcPts val="0"/>
              </a:spcAft>
              <a:buClr>
                <a:schemeClr val="dk1"/>
              </a:buClr>
              <a:buSzPts val="1100"/>
              <a:buFont typeface="Arial"/>
              <a:buNone/>
            </a:pPr>
            <a:r>
              <a:rPr lang="en-US" sz="2200" b="1" i="0" u="none" strike="noStrike" cap="none">
                <a:solidFill>
                  <a:srgbClr val="FFFFFF"/>
                </a:solidFill>
                <a:latin typeface="Arial"/>
                <a:ea typeface="Arial"/>
                <a:cs typeface="Arial"/>
                <a:sym typeface="Arial"/>
              </a:rPr>
              <a:t>New Mexico Public Regulatory Commission</a:t>
            </a:r>
            <a:endParaRPr sz="2200" b="1" i="0" u="none" strike="noStrike" cap="none">
              <a:solidFill>
                <a:srgbClr val="FFFFFF"/>
              </a:solidFill>
              <a:latin typeface="Arial"/>
              <a:ea typeface="Arial"/>
              <a:cs typeface="Arial"/>
              <a:sym typeface="Arial"/>
            </a:endParaRPr>
          </a:p>
          <a:p>
            <a:pPr marL="0" marR="0" lvl="0" indent="0" algn="ctr" rtl="0">
              <a:lnSpc>
                <a:spcPct val="115000"/>
              </a:lnSpc>
              <a:spcBef>
                <a:spcPts val="0"/>
              </a:spcBef>
              <a:spcAft>
                <a:spcPts val="0"/>
              </a:spcAft>
              <a:buClr>
                <a:schemeClr val="dk1"/>
              </a:buClr>
              <a:buSzPts val="1100"/>
              <a:buFont typeface="Arial"/>
              <a:buNone/>
            </a:pPr>
            <a:r>
              <a:rPr lang="en-US" sz="1900" b="1" i="0" u="none" strike="noStrike" cap="none">
                <a:solidFill>
                  <a:srgbClr val="FFFFFF"/>
                </a:solidFill>
                <a:latin typeface="Arial"/>
                <a:ea typeface="Arial"/>
                <a:cs typeface="Arial"/>
                <a:sym typeface="Arial"/>
              </a:rPr>
              <a:t>August 29, 2024</a:t>
            </a:r>
            <a:endParaRPr sz="2675" b="1" i="0" u="none" strike="noStrike" cap="none">
              <a:solidFill>
                <a:srgbClr val="FFFFFF"/>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e17bd45b2a_0_5"/>
          <p:cNvSpPr txBox="1">
            <a:spLocks noGrp="1"/>
          </p:cNvSpPr>
          <p:nvPr>
            <p:ph type="body" idx="1"/>
          </p:nvPr>
        </p:nvSpPr>
        <p:spPr>
          <a:xfrm>
            <a:off x="1070084" y="233515"/>
            <a:ext cx="7449600" cy="792600"/>
          </a:xfrm>
          <a:prstGeom prst="rect">
            <a:avLst/>
          </a:prstGeom>
          <a:noFill/>
          <a:ln>
            <a:noFill/>
          </a:ln>
        </p:spPr>
        <p:txBody>
          <a:bodyPr spcFirstLastPara="1" wrap="square" lIns="91375" tIns="91375" rIns="91375" bIns="91375" anchor="t" anchorCtr="0">
            <a:normAutofit/>
          </a:bodyPr>
          <a:lstStyle/>
          <a:p>
            <a:pPr marL="0" marR="0" lvl="0" indent="0" algn="l" rtl="0">
              <a:lnSpc>
                <a:spcPct val="100000"/>
              </a:lnSpc>
              <a:spcBef>
                <a:spcPts val="0"/>
              </a:spcBef>
              <a:spcAft>
                <a:spcPts val="0"/>
              </a:spcAft>
              <a:buClr>
                <a:srgbClr val="0F54C4"/>
              </a:buClr>
              <a:buSzPts val="2800"/>
              <a:buFont typeface="Libre Franklin Medium"/>
              <a:buNone/>
            </a:pPr>
            <a:r>
              <a:rPr lang="en-US" sz="3000" b="1">
                <a:solidFill>
                  <a:srgbClr val="0F54C4"/>
                </a:solidFill>
                <a:latin typeface="Libre Franklin Medium"/>
                <a:ea typeface="Libre Franklin Medium"/>
                <a:cs typeface="Libre Franklin Medium"/>
                <a:sym typeface="Libre Franklin Medium"/>
              </a:rPr>
              <a:t>CAISO</a:t>
            </a:r>
            <a:r>
              <a:rPr lang="en-US" sz="3000" b="1">
                <a:solidFill>
                  <a:srgbClr val="0F54C4"/>
                </a:solidFill>
              </a:rPr>
              <a:t> Step 1 Process </a:t>
            </a:r>
            <a:r>
              <a:rPr lang="en-US" sz="2700" b="1">
                <a:solidFill>
                  <a:srgbClr val="0F54C4"/>
                </a:solidFill>
                <a:latin typeface="Libre Franklin Medium"/>
                <a:ea typeface="Libre Franklin Medium"/>
                <a:cs typeface="Libre Franklin Medium"/>
                <a:sym typeface="Libre Franklin Medium"/>
              </a:rPr>
              <a:t> </a:t>
            </a:r>
            <a:endParaRPr sz="2700" b="1">
              <a:solidFill>
                <a:srgbClr val="0F54C4"/>
              </a:solidFill>
            </a:endParaRPr>
          </a:p>
        </p:txBody>
      </p:sp>
      <p:sp>
        <p:nvSpPr>
          <p:cNvPr id="135" name="Google Shape;135;g2e17bd45b2a_0_5"/>
          <p:cNvSpPr txBox="1"/>
          <p:nvPr/>
        </p:nvSpPr>
        <p:spPr>
          <a:xfrm>
            <a:off x="1070075" y="890768"/>
            <a:ext cx="8015400" cy="3989100"/>
          </a:xfrm>
          <a:prstGeom prst="rect">
            <a:avLst/>
          </a:prstGeom>
          <a:noFill/>
          <a:ln>
            <a:noFill/>
          </a:ln>
        </p:spPr>
        <p:txBody>
          <a:bodyPr spcFirstLastPara="1" wrap="square" lIns="91375" tIns="91375" rIns="91375" bIns="91375" anchor="t" anchorCtr="0">
            <a:normAutofit/>
          </a:bodyPr>
          <a:lstStyle/>
          <a:p>
            <a:pPr marL="0" marR="0" lvl="0" indent="0" algn="l" rtl="0">
              <a:lnSpc>
                <a:spcPct val="104000"/>
              </a:lnSpc>
              <a:spcBef>
                <a:spcPts val="0"/>
              </a:spcBef>
              <a:spcAft>
                <a:spcPts val="0"/>
              </a:spcAft>
              <a:buClr>
                <a:srgbClr val="000000"/>
              </a:buClr>
              <a:buSzPts val="12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457200" marR="0" lvl="0" indent="-330200" algn="l" rtl="0">
              <a:lnSpc>
                <a:spcPct val="104000"/>
              </a:lnSpc>
              <a:spcBef>
                <a:spcPts val="0"/>
              </a:spcBef>
              <a:spcAft>
                <a:spcPts val="0"/>
              </a:spcAft>
              <a:buClr>
                <a:schemeClr val="dk1"/>
              </a:buClr>
              <a:buSzPts val="1600"/>
              <a:buFont typeface="Libre Franklin Medium"/>
              <a:buChar char="●"/>
            </a:pPr>
            <a:r>
              <a:rPr lang="en-US" sz="1574" b="0" i="0" u="none" strike="noStrike" cap="none">
                <a:solidFill>
                  <a:schemeClr val="dk1"/>
                </a:solidFill>
                <a:highlight>
                  <a:srgbClr val="FFFFFF"/>
                </a:highlight>
                <a:latin typeface="Libre Franklin Medium"/>
                <a:ea typeface="Libre Franklin Medium"/>
                <a:cs typeface="Libre Franklin Medium"/>
                <a:sym typeface="Libre Franklin Medium"/>
              </a:rPr>
              <a:t>On June 5, 2024, the Launch Committee of the Pathways Initiative submitted for consideration its Step 1 Recommendation to the ISO Board Chair Jan Schori and then-WEIM Governing Body Chair Andrew Campbell. </a:t>
            </a:r>
            <a:endParaRPr sz="1600" b="0" i="0" u="none" strike="noStrike" cap="none">
              <a:solidFill>
                <a:schemeClr val="dk1"/>
              </a:solidFill>
              <a:latin typeface="Libre Franklin Medium"/>
              <a:ea typeface="Libre Franklin Medium"/>
              <a:cs typeface="Libre Franklin Medium"/>
              <a:sym typeface="Libre Franklin Medium"/>
            </a:endParaRPr>
          </a:p>
          <a:p>
            <a:pPr marL="457200" marR="0" lvl="0" indent="-330200" algn="l" rtl="0">
              <a:lnSpc>
                <a:spcPct val="104000"/>
              </a:lnSpc>
              <a:spcBef>
                <a:spcPts val="0"/>
              </a:spcBef>
              <a:spcAft>
                <a:spcPts val="0"/>
              </a:spcAft>
              <a:buClr>
                <a:schemeClr val="dk1"/>
              </a:buClr>
              <a:buSzPts val="1600"/>
              <a:buFont typeface="Libre Franklin Medium"/>
              <a:buChar char="●"/>
            </a:pPr>
            <a:r>
              <a:rPr lang="en-US" sz="1600" b="0" i="0" u="none" strike="noStrike" cap="none">
                <a:solidFill>
                  <a:schemeClr val="dk1"/>
                </a:solidFill>
                <a:latin typeface="Libre Franklin Medium"/>
                <a:ea typeface="Libre Franklin Medium"/>
                <a:cs typeface="Libre Franklin Medium"/>
                <a:sym typeface="Libre Franklin Medium"/>
              </a:rPr>
              <a:t>CAISO conducted a thorough stakeholder process</a:t>
            </a:r>
            <a:endParaRPr sz="1600" b="0" i="0" u="none" strike="noStrike" cap="none">
              <a:solidFill>
                <a:schemeClr val="dk1"/>
              </a:solidFill>
              <a:latin typeface="Libre Franklin Medium"/>
              <a:ea typeface="Libre Franklin Medium"/>
              <a:cs typeface="Libre Franklin Medium"/>
              <a:sym typeface="Libre Franklin Medium"/>
            </a:endParaRPr>
          </a:p>
          <a:p>
            <a:pPr marL="914400" marR="0" lvl="1" indent="-330200" algn="l" rtl="0">
              <a:lnSpc>
                <a:spcPct val="104000"/>
              </a:lnSpc>
              <a:spcBef>
                <a:spcPts val="0"/>
              </a:spcBef>
              <a:spcAft>
                <a:spcPts val="0"/>
              </a:spcAft>
              <a:buClr>
                <a:schemeClr val="dk1"/>
              </a:buClr>
              <a:buSzPts val="1600"/>
              <a:buFont typeface="Libre Franklin Medium"/>
              <a:buChar char="○"/>
            </a:pPr>
            <a:r>
              <a:rPr lang="en-US" sz="1600" b="0" i="0" u="none" strike="noStrike" cap="none">
                <a:solidFill>
                  <a:schemeClr val="dk1"/>
                </a:solidFill>
                <a:latin typeface="Libre Franklin Medium"/>
                <a:ea typeface="Libre Franklin Medium"/>
                <a:cs typeface="Libre Franklin Medium"/>
                <a:sym typeface="Libre Franklin Medium"/>
              </a:rPr>
              <a:t>Two stakeholder calls (June 18, July 23)</a:t>
            </a:r>
            <a:endParaRPr sz="1600" b="0" i="0" u="none" strike="noStrike" cap="none">
              <a:solidFill>
                <a:schemeClr val="dk1"/>
              </a:solidFill>
              <a:latin typeface="Libre Franklin Medium"/>
              <a:ea typeface="Libre Franklin Medium"/>
              <a:cs typeface="Libre Franklin Medium"/>
              <a:sym typeface="Libre Franklin Medium"/>
            </a:endParaRPr>
          </a:p>
          <a:p>
            <a:pPr marL="914400" marR="0" lvl="1" indent="-330200" algn="l" rtl="0">
              <a:lnSpc>
                <a:spcPct val="104000"/>
              </a:lnSpc>
              <a:spcBef>
                <a:spcPts val="0"/>
              </a:spcBef>
              <a:spcAft>
                <a:spcPts val="0"/>
              </a:spcAft>
              <a:buClr>
                <a:schemeClr val="dk1"/>
              </a:buClr>
              <a:buSzPts val="1600"/>
              <a:buFont typeface="Libre Franklin Medium"/>
              <a:buChar char="○"/>
            </a:pPr>
            <a:r>
              <a:rPr lang="en-US" sz="1600" b="0" i="0" u="none" strike="noStrike" cap="none">
                <a:solidFill>
                  <a:schemeClr val="dk1"/>
                </a:solidFill>
                <a:latin typeface="Libre Franklin Medium"/>
                <a:ea typeface="Libre Franklin Medium"/>
                <a:cs typeface="Libre Franklin Medium"/>
                <a:sym typeface="Libre Franklin Medium"/>
              </a:rPr>
              <a:t>Written comment period</a:t>
            </a:r>
            <a:endParaRPr sz="1600" b="0" i="0" u="none" strike="noStrike" cap="none">
              <a:solidFill>
                <a:schemeClr val="dk1"/>
              </a:solidFill>
              <a:latin typeface="Libre Franklin Medium"/>
              <a:ea typeface="Libre Franklin Medium"/>
              <a:cs typeface="Libre Franklin Medium"/>
              <a:sym typeface="Libre Franklin Medium"/>
            </a:endParaRPr>
          </a:p>
          <a:p>
            <a:pPr marL="457200" marR="0" lvl="0" indent="-330200" algn="l" rtl="0">
              <a:lnSpc>
                <a:spcPct val="104000"/>
              </a:lnSpc>
              <a:spcBef>
                <a:spcPts val="0"/>
              </a:spcBef>
              <a:spcAft>
                <a:spcPts val="0"/>
              </a:spcAft>
              <a:buClr>
                <a:schemeClr val="dk1"/>
              </a:buClr>
              <a:buSzPts val="1600"/>
              <a:buFont typeface="Libre Franklin Medium"/>
              <a:buChar char="●"/>
            </a:pPr>
            <a:r>
              <a:rPr lang="en-US" sz="1600" b="0" i="0" u="none" strike="noStrike" cap="none">
                <a:solidFill>
                  <a:schemeClr val="dk1"/>
                </a:solidFill>
                <a:latin typeface="Libre Franklin Medium"/>
                <a:ea typeface="Libre Franklin Medium"/>
                <a:cs typeface="Libre Franklin Medium"/>
                <a:sym typeface="Libre Franklin Medium"/>
              </a:rPr>
              <a:t>ISO Board and WEM Governing Body unanimously approved the Step 1 proposal at a joint meeting on August 13</a:t>
            </a:r>
            <a:endParaRPr sz="1600" b="0" i="0" u="none" strike="noStrike" cap="none">
              <a:solidFill>
                <a:schemeClr val="dk1"/>
              </a:solidFill>
              <a:latin typeface="Libre Franklin Medium"/>
              <a:ea typeface="Libre Franklin Medium"/>
              <a:cs typeface="Libre Franklin Medium"/>
              <a:sym typeface="Libre Franklin Medium"/>
            </a:endParaRPr>
          </a:p>
          <a:p>
            <a:pPr marL="457200" marR="0" lvl="0" indent="-330200" algn="l" rtl="0">
              <a:lnSpc>
                <a:spcPct val="104000"/>
              </a:lnSpc>
              <a:spcBef>
                <a:spcPts val="0"/>
              </a:spcBef>
              <a:spcAft>
                <a:spcPts val="0"/>
              </a:spcAft>
              <a:buClr>
                <a:schemeClr val="dk1"/>
              </a:buClr>
              <a:buSzPts val="1600"/>
              <a:buFont typeface="Libre Franklin Medium"/>
              <a:buChar char="●"/>
            </a:pPr>
            <a:r>
              <a:rPr lang="en-US" sz="1600" b="0" i="0" u="none" strike="noStrike" cap="none">
                <a:solidFill>
                  <a:schemeClr val="dk1"/>
                </a:solidFill>
                <a:latin typeface="Libre Franklin Medium"/>
                <a:ea typeface="Libre Franklin Medium"/>
                <a:cs typeface="Libre Franklin Medium"/>
                <a:sym typeface="Libre Franklin Medium"/>
              </a:rPr>
              <a:t>Governance documents and tariff changes will be drafted and brought for decision at later date, closer to trigger being met</a:t>
            </a:r>
            <a:endParaRPr sz="1600" b="0" i="0" u="none" strike="noStrike" cap="none">
              <a:solidFill>
                <a:schemeClr val="dk1"/>
              </a:solidFill>
              <a:latin typeface="Libre Franklin Medium"/>
              <a:ea typeface="Libre Franklin Medium"/>
              <a:cs typeface="Libre Franklin Medium"/>
              <a:sym typeface="Libre Franklin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p:nvPr/>
        </p:nvSpPr>
        <p:spPr>
          <a:xfrm>
            <a:off x="1167492" y="1522375"/>
            <a:ext cx="7756200" cy="1354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F54C4"/>
              </a:buClr>
              <a:buSzPts val="5200"/>
              <a:buFont typeface="Libre Franklin Medium"/>
              <a:buNone/>
            </a:pPr>
            <a:r>
              <a:rPr lang="en-US" sz="4400" b="1" i="0" u="none" strike="noStrike" cap="none">
                <a:solidFill>
                  <a:schemeClr val="accent1"/>
                </a:solidFill>
                <a:latin typeface="Libre Franklin Medium"/>
                <a:ea typeface="Libre Franklin Medium"/>
                <a:cs typeface="Libre Franklin Medium"/>
                <a:sym typeface="Libre Franklin Medium"/>
              </a:rPr>
              <a:t>Phase II/Step 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F54C4"/>
              </a:buClr>
              <a:buSzPts val="5200"/>
              <a:buFont typeface="Libre Franklin Medium"/>
              <a:buNone/>
            </a:pPr>
            <a:r>
              <a:rPr lang="en-US" sz="4400" b="1" i="0" u="none" strike="noStrike" cap="none">
                <a:solidFill>
                  <a:schemeClr val="accent1"/>
                </a:solidFill>
                <a:latin typeface="Libre Franklin Medium"/>
                <a:ea typeface="Libre Franklin Medium"/>
                <a:cs typeface="Libre Franklin Medium"/>
                <a:sym typeface="Libre Franklin Medium"/>
              </a:rPr>
              <a:t>Work Plan and Timeline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f67860f809_0_0"/>
          <p:cNvSpPr txBox="1">
            <a:spLocks noGrp="1"/>
          </p:cNvSpPr>
          <p:nvPr>
            <p:ph type="body" idx="1"/>
          </p:nvPr>
        </p:nvSpPr>
        <p:spPr>
          <a:xfrm>
            <a:off x="1382700" y="1058125"/>
            <a:ext cx="7224900" cy="3564600"/>
          </a:xfrm>
          <a:prstGeom prst="rect">
            <a:avLst/>
          </a:prstGeom>
          <a:noFill/>
          <a:ln>
            <a:noFill/>
          </a:ln>
        </p:spPr>
        <p:txBody>
          <a:bodyPr spcFirstLastPara="1" wrap="square" lIns="91400" tIns="91400" rIns="91400" bIns="91400" anchor="t" anchorCtr="0">
            <a:normAutofit fontScale="70000" lnSpcReduction="20000"/>
          </a:bodyPr>
          <a:lstStyle/>
          <a:p>
            <a:pPr marL="0" lvl="0" indent="0" algn="l" rtl="0">
              <a:lnSpc>
                <a:spcPct val="115000"/>
              </a:lnSpc>
              <a:spcBef>
                <a:spcPts val="0"/>
              </a:spcBef>
              <a:spcAft>
                <a:spcPts val="0"/>
              </a:spcAft>
              <a:buSzPct val="61110"/>
              <a:buNone/>
            </a:pPr>
            <a:r>
              <a:rPr lang="en-US" sz="1800">
                <a:solidFill>
                  <a:schemeClr val="dk1"/>
                </a:solidFill>
                <a:latin typeface="Arial"/>
                <a:ea typeface="Arial"/>
                <a:cs typeface="Arial"/>
                <a:sym typeface="Arial"/>
              </a:rPr>
              <a:t>The Mission of the Launch Committee of the WWGPI (Committee) is to develop and form a new and independent entity with an </a:t>
            </a:r>
            <a:r>
              <a:rPr lang="en-US" sz="1800" b="1">
                <a:solidFill>
                  <a:schemeClr val="dk1"/>
                </a:solidFill>
                <a:latin typeface="Arial"/>
                <a:ea typeface="Arial"/>
                <a:cs typeface="Arial"/>
                <a:sym typeface="Arial"/>
              </a:rPr>
              <a:t>independent governance structure</a:t>
            </a:r>
            <a:r>
              <a:rPr lang="en-US" sz="1800">
                <a:solidFill>
                  <a:schemeClr val="dk1"/>
                </a:solidFill>
                <a:latin typeface="Arial"/>
                <a:ea typeface="Arial"/>
                <a:cs typeface="Arial"/>
                <a:sym typeface="Arial"/>
              </a:rPr>
              <a:t> that is capable of overseeing an expansive suite of West-wide wholesale electricity markets and related functions based on the following core principles: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SzPct val="61110"/>
              <a:buNone/>
            </a:pPr>
            <a:endParaRPr sz="1800">
              <a:solidFill>
                <a:schemeClr val="dk1"/>
              </a:solidFill>
              <a:latin typeface="Arial"/>
              <a:ea typeface="Arial"/>
              <a:cs typeface="Arial"/>
              <a:sym typeface="Arial"/>
            </a:endParaRPr>
          </a:p>
          <a:p>
            <a:pPr marL="457200" lvl="0" indent="-308610" algn="l" rtl="0">
              <a:lnSpc>
                <a:spcPct val="115000"/>
              </a:lnSpc>
              <a:spcBef>
                <a:spcPts val="0"/>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entity should enable the </a:t>
            </a:r>
            <a:r>
              <a:rPr lang="en-US" sz="1800" b="1">
                <a:solidFill>
                  <a:schemeClr val="dk1"/>
                </a:solidFill>
                <a:latin typeface="Arial"/>
                <a:ea typeface="Arial"/>
                <a:cs typeface="Arial"/>
                <a:sym typeface="Arial"/>
              </a:rPr>
              <a:t>largest footprint possible that includes California</a:t>
            </a:r>
            <a:r>
              <a:rPr lang="en-US" sz="1800">
                <a:solidFill>
                  <a:schemeClr val="dk1"/>
                </a:solidFill>
                <a:latin typeface="Arial"/>
                <a:ea typeface="Arial"/>
                <a:cs typeface="Arial"/>
                <a:sym typeface="Arial"/>
              </a:rPr>
              <a:t>, and maximizes overall consumer benefits;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entity will include i</a:t>
            </a:r>
            <a:r>
              <a:rPr lang="en-US" sz="1800" b="1">
                <a:solidFill>
                  <a:schemeClr val="dk1"/>
                </a:solidFill>
                <a:latin typeface="Arial"/>
                <a:ea typeface="Arial"/>
                <a:cs typeface="Arial"/>
                <a:sym typeface="Arial"/>
              </a:rPr>
              <a:t>ndependent governance</a:t>
            </a:r>
            <a:r>
              <a:rPr lang="en-US" sz="1800">
                <a:solidFill>
                  <a:schemeClr val="dk1"/>
                </a:solidFill>
                <a:latin typeface="Arial"/>
                <a:ea typeface="Arial"/>
                <a:cs typeface="Arial"/>
                <a:sym typeface="Arial"/>
              </a:rPr>
              <a:t> for all market operations;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new entity will </a:t>
            </a:r>
            <a:r>
              <a:rPr lang="en-US" sz="1800" b="1">
                <a:solidFill>
                  <a:schemeClr val="dk1"/>
                </a:solidFill>
                <a:latin typeface="Arial"/>
                <a:ea typeface="Arial"/>
                <a:cs typeface="Arial"/>
                <a:sym typeface="Arial"/>
              </a:rPr>
              <a:t>preserve and build upon existing CAISO market structures</a:t>
            </a:r>
            <a:r>
              <a:rPr lang="en-US" sz="1800">
                <a:solidFill>
                  <a:schemeClr val="dk1"/>
                </a:solidFill>
                <a:latin typeface="Arial"/>
                <a:ea typeface="Arial"/>
                <a:cs typeface="Arial"/>
                <a:sym typeface="Arial"/>
              </a:rPr>
              <a:t> that serve over 80% of the Western Interconnection, including the Western Energy Imbalance Market (WEIM) and the Extended Day Ahead Market (EDAM);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A primary goal will be to </a:t>
            </a:r>
            <a:r>
              <a:rPr lang="en-US" sz="1800" b="1">
                <a:solidFill>
                  <a:schemeClr val="dk1"/>
                </a:solidFill>
                <a:latin typeface="Arial"/>
                <a:ea typeface="Arial"/>
                <a:cs typeface="Arial"/>
                <a:sym typeface="Arial"/>
              </a:rPr>
              <a:t>minimize duplication and incurrence of costs</a:t>
            </a:r>
            <a:r>
              <a:rPr lang="en-US" sz="1800">
                <a:solidFill>
                  <a:schemeClr val="dk1"/>
                </a:solidFill>
                <a:latin typeface="Arial"/>
                <a:ea typeface="Arial"/>
                <a:cs typeface="Arial"/>
                <a:sym typeface="Arial"/>
              </a:rPr>
              <a:t> for both the market operator and market participants; and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structure should be flexible to accommodate the future voluntary provisions of </a:t>
            </a:r>
            <a:r>
              <a:rPr lang="en-US" sz="1800" b="1">
                <a:solidFill>
                  <a:schemeClr val="dk1"/>
                </a:solidFill>
                <a:latin typeface="Arial"/>
                <a:ea typeface="Arial"/>
                <a:cs typeface="Arial"/>
                <a:sym typeface="Arial"/>
              </a:rPr>
              <a:t>full regional transmission organization (RTO) services</a:t>
            </a:r>
            <a:r>
              <a:rPr lang="en-US" sz="1800">
                <a:solidFill>
                  <a:schemeClr val="dk1"/>
                </a:solidFill>
                <a:latin typeface="Arial"/>
                <a:ea typeface="Arial"/>
                <a:cs typeface="Arial"/>
                <a:sym typeface="Arial"/>
              </a:rPr>
              <a:t> for those entities that desire to do so, but not mandate that any entity must join such a future potential RTO.</a:t>
            </a:r>
            <a:endParaRPr sz="1800" i="1">
              <a:solidFill>
                <a:schemeClr val="hlink"/>
              </a:solidFill>
              <a:latin typeface="Arial"/>
              <a:ea typeface="Arial"/>
              <a:cs typeface="Arial"/>
              <a:sym typeface="Arial"/>
            </a:endParaRPr>
          </a:p>
          <a:p>
            <a:pPr marL="0" lvl="0" indent="0" algn="l" rtl="0">
              <a:lnSpc>
                <a:spcPct val="115000"/>
              </a:lnSpc>
              <a:spcBef>
                <a:spcPts val="75"/>
              </a:spcBef>
              <a:spcAft>
                <a:spcPts val="0"/>
              </a:spcAft>
              <a:buSzPct val="100000"/>
              <a:buNone/>
            </a:pPr>
            <a:endParaRPr/>
          </a:p>
        </p:txBody>
      </p:sp>
      <p:sp>
        <p:nvSpPr>
          <p:cNvPr id="146" name="Google Shape;146;g2f67860f809_0_0"/>
          <p:cNvSpPr txBox="1">
            <a:spLocks noGrp="1"/>
          </p:cNvSpPr>
          <p:nvPr>
            <p:ph type="body" idx="1"/>
          </p:nvPr>
        </p:nvSpPr>
        <p:spPr>
          <a:xfrm>
            <a:off x="1382700" y="265524"/>
            <a:ext cx="7449600" cy="7926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400"/>
              <a:buNone/>
            </a:pPr>
            <a:r>
              <a:rPr lang="en-US" sz="2800" b="1">
                <a:solidFill>
                  <a:srgbClr val="0F54C4"/>
                </a:solidFill>
              </a:rPr>
              <a:t>Launch Committee Mission</a:t>
            </a:r>
            <a:endParaRPr sz="2800" b="1">
              <a:solidFill>
                <a:srgbClr val="0F54C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2729fe8cb9b_1_241"/>
          <p:cNvPicPr preferRelativeResize="0"/>
          <p:nvPr/>
        </p:nvPicPr>
        <p:blipFill rotWithShape="1">
          <a:blip r:embed="rId3">
            <a:alphaModFix/>
          </a:blip>
          <a:srcRect/>
          <a:stretch/>
        </p:blipFill>
        <p:spPr>
          <a:xfrm>
            <a:off x="1178000" y="2191150"/>
            <a:ext cx="7777424" cy="1758550"/>
          </a:xfrm>
          <a:prstGeom prst="rect">
            <a:avLst/>
          </a:prstGeom>
          <a:noFill/>
          <a:ln>
            <a:noFill/>
          </a:ln>
        </p:spPr>
      </p:pic>
      <p:sp>
        <p:nvSpPr>
          <p:cNvPr id="152" name="Google Shape;152;g2729fe8cb9b_1_241"/>
          <p:cNvSpPr txBox="1"/>
          <p:nvPr/>
        </p:nvSpPr>
        <p:spPr>
          <a:xfrm>
            <a:off x="1178000" y="329050"/>
            <a:ext cx="7501800" cy="18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F54C4"/>
                </a:solidFill>
                <a:latin typeface="Libre Franklin SemiBold"/>
                <a:ea typeface="Libre Franklin SemiBold"/>
                <a:cs typeface="Libre Franklin SemiBold"/>
                <a:sym typeface="Libre Franklin SemiBold"/>
              </a:rPr>
              <a:t>Pathways Expands Regional Coordination in Energy Markets But Leaves Other CAISO Functions Untouched</a:t>
            </a:r>
            <a:endParaRPr sz="2200" b="0" i="0" u="none" strike="noStrike" cap="none">
              <a:solidFill>
                <a:srgbClr val="0F54C4"/>
              </a:solidFill>
              <a:latin typeface="Libre Franklin SemiBold"/>
              <a:ea typeface="Libre Franklin SemiBold"/>
              <a:cs typeface="Libre Franklin SemiBold"/>
              <a:sym typeface="Libre Franklin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729fe8cb9b_1_325"/>
          <p:cNvSpPr txBox="1">
            <a:spLocks noGrp="1"/>
          </p:cNvSpPr>
          <p:nvPr>
            <p:ph type="body" idx="1"/>
          </p:nvPr>
        </p:nvSpPr>
        <p:spPr>
          <a:xfrm>
            <a:off x="1070084" y="233515"/>
            <a:ext cx="7449600" cy="792600"/>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0F54C4"/>
              </a:buClr>
              <a:buSzPts val="2100"/>
              <a:buNone/>
            </a:pPr>
            <a:r>
              <a:rPr lang="en-US" sz="2800" b="1">
                <a:solidFill>
                  <a:srgbClr val="0F54C4"/>
                </a:solidFill>
                <a:latin typeface="Libre Franklin Medium"/>
                <a:ea typeface="Libre Franklin Medium"/>
                <a:cs typeface="Libre Franklin Medium"/>
                <a:sym typeface="Libre Franklin Medium"/>
              </a:rPr>
              <a:t>Phase II Work Plan</a:t>
            </a:r>
            <a:endParaRPr/>
          </a:p>
        </p:txBody>
      </p:sp>
      <p:sp>
        <p:nvSpPr>
          <p:cNvPr id="158" name="Google Shape;158;g2729fe8cb9b_1_325"/>
          <p:cNvSpPr txBox="1"/>
          <p:nvPr/>
        </p:nvSpPr>
        <p:spPr>
          <a:xfrm>
            <a:off x="1079614" y="495440"/>
            <a:ext cx="8015400" cy="3989100"/>
          </a:xfrm>
          <a:prstGeom prst="rect">
            <a:avLst/>
          </a:prstGeom>
          <a:noFill/>
          <a:ln>
            <a:noFill/>
          </a:ln>
        </p:spPr>
        <p:txBody>
          <a:bodyPr spcFirstLastPara="1" wrap="square" lIns="91375" tIns="91375" rIns="91375" bIns="91375" anchor="t" anchorCtr="0">
            <a:normAutofit/>
          </a:bodyPr>
          <a:lstStyle/>
          <a:p>
            <a:pPr marL="279400" marR="0" lvl="0" indent="-228600" algn="l" rtl="0">
              <a:lnSpc>
                <a:spcPct val="103500"/>
              </a:lnSpc>
              <a:spcBef>
                <a:spcPts val="0"/>
              </a:spcBef>
              <a:spcAft>
                <a:spcPts val="0"/>
              </a:spcAft>
              <a:buClr>
                <a:srgbClr val="0000FF"/>
              </a:buClr>
              <a:buSzPts val="900"/>
              <a:buFont typeface="Arial"/>
              <a:buNone/>
            </a:pPr>
            <a:endParaRPr sz="1700" b="0" i="0" u="none" strike="noStrike" cap="none">
              <a:solidFill>
                <a:schemeClr val="dk1"/>
              </a:solidFill>
              <a:latin typeface="Libre Franklin Medium"/>
              <a:ea typeface="Libre Franklin Medium"/>
              <a:cs typeface="Libre Franklin Medium"/>
              <a:sym typeface="Libre Franklin Medium"/>
            </a:endParaRPr>
          </a:p>
          <a:p>
            <a:pPr marL="279400" marR="0" lvl="0" indent="-228600" algn="l" rtl="0">
              <a:lnSpc>
                <a:spcPct val="103500"/>
              </a:lnSpc>
              <a:spcBef>
                <a:spcPts val="0"/>
              </a:spcBef>
              <a:spcAft>
                <a:spcPts val="0"/>
              </a:spcAft>
              <a:buClr>
                <a:srgbClr val="0000FF"/>
              </a:buClr>
              <a:buSzPts val="9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400" algn="l" rtl="0">
              <a:lnSpc>
                <a:spcPct val="103500"/>
              </a:lnSpc>
              <a:spcBef>
                <a:spcPts val="0"/>
              </a:spcBef>
              <a:spcAft>
                <a:spcPts val="0"/>
              </a:spcAft>
              <a:buClr>
                <a:srgbClr val="0000FF"/>
              </a:buClr>
              <a:buSzPts val="900"/>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Phase II of the Pathways Initiative will consist of refining the Step 2 proposal, and run from June-December 2024.</a:t>
            </a:r>
            <a:endParaRPr sz="1100" b="0" i="0" u="none" strike="noStrike" cap="none">
              <a:solidFill>
                <a:srgbClr val="000000"/>
              </a:solidFill>
              <a:latin typeface="Arial"/>
              <a:ea typeface="Arial"/>
              <a:cs typeface="Arial"/>
              <a:sym typeface="Arial"/>
            </a:endParaRPr>
          </a:p>
          <a:p>
            <a:pPr marL="279400" marR="0" lvl="0" indent="-228600" algn="l" rtl="0">
              <a:lnSpc>
                <a:spcPct val="103500"/>
              </a:lnSpc>
              <a:spcBef>
                <a:spcPts val="0"/>
              </a:spcBef>
              <a:spcAft>
                <a:spcPts val="0"/>
              </a:spcAft>
              <a:buClr>
                <a:srgbClr val="0000FF"/>
              </a:buClr>
              <a:buSzPts val="9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400" algn="l" rtl="0">
              <a:lnSpc>
                <a:spcPct val="103500"/>
              </a:lnSpc>
              <a:spcBef>
                <a:spcPts val="0"/>
              </a:spcBef>
              <a:spcAft>
                <a:spcPts val="0"/>
              </a:spcAft>
              <a:buClr>
                <a:srgbClr val="0000FF"/>
              </a:buClr>
              <a:buSzPts val="900"/>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Step 2 has numerous open questions and remains under development as described in the straw proposal.</a:t>
            </a:r>
            <a:endParaRPr sz="1100" b="0" i="0" u="none" strike="noStrike" cap="none">
              <a:solidFill>
                <a:srgbClr val="000000"/>
              </a:solidFill>
              <a:latin typeface="Arial"/>
              <a:ea typeface="Arial"/>
              <a:cs typeface="Arial"/>
              <a:sym typeface="Arial"/>
            </a:endParaRPr>
          </a:p>
          <a:p>
            <a:pPr marL="279400" marR="0" lvl="0" indent="-228600" algn="l" rtl="0">
              <a:lnSpc>
                <a:spcPct val="103500"/>
              </a:lnSpc>
              <a:spcBef>
                <a:spcPts val="0"/>
              </a:spcBef>
              <a:spcAft>
                <a:spcPts val="0"/>
              </a:spcAft>
              <a:buClr>
                <a:srgbClr val="0000FF"/>
              </a:buClr>
              <a:buSzPts val="9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400" algn="l" rtl="0">
              <a:lnSpc>
                <a:spcPct val="103500"/>
              </a:lnSpc>
              <a:spcBef>
                <a:spcPts val="0"/>
              </a:spcBef>
              <a:spcAft>
                <a:spcPts val="0"/>
              </a:spcAft>
              <a:buClr>
                <a:srgbClr val="0000FF"/>
              </a:buClr>
              <a:buSzPts val="900"/>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Step 2 Work Streams have been created, with two leads assigned to each, to address open issues.</a:t>
            </a:r>
            <a:endParaRPr sz="1100" b="0" i="0" u="none" strike="noStrike" cap="none">
              <a:solidFill>
                <a:srgbClr val="000000"/>
              </a:solidFill>
              <a:latin typeface="Arial"/>
              <a:ea typeface="Arial"/>
              <a:cs typeface="Arial"/>
              <a:sym typeface="Arial"/>
            </a:endParaRPr>
          </a:p>
          <a:p>
            <a:pPr marL="279400" marR="0" lvl="0" indent="-228600" algn="l" rtl="0">
              <a:lnSpc>
                <a:spcPct val="103500"/>
              </a:lnSpc>
              <a:spcBef>
                <a:spcPts val="0"/>
              </a:spcBef>
              <a:spcAft>
                <a:spcPts val="0"/>
              </a:spcAft>
              <a:buClr>
                <a:srgbClr val="0000FF"/>
              </a:buClr>
              <a:buSzPts val="9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400" algn="l" rtl="0">
              <a:lnSpc>
                <a:spcPct val="103500"/>
              </a:lnSpc>
              <a:spcBef>
                <a:spcPts val="0"/>
              </a:spcBef>
              <a:spcAft>
                <a:spcPts val="0"/>
              </a:spcAft>
              <a:buClr>
                <a:srgbClr val="0000FF"/>
              </a:buClr>
              <a:buSzPts val="900"/>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Some topics will be addressed in public virtual workshops (topics and dates still under development) during the summer, open to all stakeholders.</a:t>
            </a:r>
            <a:endParaRPr sz="1100" b="0" i="0" u="none" strike="noStrike" cap="none">
              <a:solidFill>
                <a:srgbClr val="000000"/>
              </a:solidFill>
              <a:latin typeface="Arial"/>
              <a:ea typeface="Arial"/>
              <a:cs typeface="Arial"/>
              <a:sym typeface="Arial"/>
            </a:endParaRPr>
          </a:p>
          <a:p>
            <a:pPr marL="279400" marR="0" lvl="0" indent="-228600" algn="l" rtl="0">
              <a:lnSpc>
                <a:spcPct val="103500"/>
              </a:lnSpc>
              <a:spcBef>
                <a:spcPts val="0"/>
              </a:spcBef>
              <a:spcAft>
                <a:spcPts val="0"/>
              </a:spcAft>
              <a:buClr>
                <a:srgbClr val="0000FF"/>
              </a:buClr>
              <a:buSzPts val="9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400" algn="l" rtl="0">
              <a:lnSpc>
                <a:spcPct val="103500"/>
              </a:lnSpc>
              <a:spcBef>
                <a:spcPts val="0"/>
              </a:spcBef>
              <a:spcAft>
                <a:spcPts val="0"/>
              </a:spcAft>
              <a:buClr>
                <a:srgbClr val="0000FF"/>
              </a:buClr>
              <a:buSzPts val="900"/>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The Stakeholder Process Work Stream will be addressed through an independently facilitated process to structure more opportunities for stakeholder participation.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f67860f809_0_5"/>
          <p:cNvSpPr txBox="1">
            <a:spLocks noGrp="1"/>
          </p:cNvSpPr>
          <p:nvPr>
            <p:ph type="body" idx="1"/>
          </p:nvPr>
        </p:nvSpPr>
        <p:spPr>
          <a:xfrm>
            <a:off x="1070084" y="233515"/>
            <a:ext cx="7449600" cy="792600"/>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0F54C4"/>
              </a:buClr>
              <a:buSzPts val="2100"/>
              <a:buNone/>
            </a:pPr>
            <a:r>
              <a:rPr lang="en-US" sz="2800" b="1">
                <a:solidFill>
                  <a:srgbClr val="0F54C4"/>
                </a:solidFill>
                <a:latin typeface="Libre Franklin Medium"/>
                <a:ea typeface="Libre Franklin Medium"/>
                <a:cs typeface="Libre Franklin Medium"/>
                <a:sym typeface="Libre Franklin Medium"/>
              </a:rPr>
              <a:t>Workshop Schedule and Topics</a:t>
            </a:r>
            <a:endParaRPr/>
          </a:p>
        </p:txBody>
      </p:sp>
      <p:sp>
        <p:nvSpPr>
          <p:cNvPr id="164" name="Google Shape;164;g2f67860f809_0_5"/>
          <p:cNvSpPr txBox="1"/>
          <p:nvPr/>
        </p:nvSpPr>
        <p:spPr>
          <a:xfrm>
            <a:off x="1070075" y="698151"/>
            <a:ext cx="8015400" cy="4390500"/>
          </a:xfrm>
          <a:prstGeom prst="rect">
            <a:avLst/>
          </a:prstGeom>
          <a:noFill/>
          <a:ln>
            <a:noFill/>
          </a:ln>
        </p:spPr>
        <p:txBody>
          <a:bodyPr spcFirstLastPara="1" wrap="square" lIns="91375" tIns="91375" rIns="91375" bIns="91375" anchor="t" anchorCtr="0">
            <a:normAutofit lnSpcReduction="10000"/>
          </a:bodyPr>
          <a:lstStyle/>
          <a:p>
            <a:pPr marL="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latin typeface="Libre Franklin Medium"/>
              <a:ea typeface="Libre Franklin Medium"/>
              <a:cs typeface="Libre Franklin Medium"/>
              <a:sym typeface="Libre Franklin Medium"/>
            </a:endParaRPr>
          </a:p>
          <a:p>
            <a:pPr marL="457200" marR="0" lvl="0" indent="-317500" algn="l" rtl="0">
              <a:lnSpc>
                <a:spcPct val="103500"/>
              </a:lnSpc>
              <a:spcBef>
                <a:spcPts val="0"/>
              </a:spcBef>
              <a:spcAft>
                <a:spcPts val="0"/>
              </a:spcAft>
              <a:buClr>
                <a:schemeClr val="dk1"/>
              </a:buClr>
              <a:buSzPts val="1400"/>
              <a:buFont typeface="Libre Franklin Medium"/>
              <a:buChar char="●"/>
            </a:pPr>
            <a:r>
              <a:rPr lang="en-US" sz="1400" b="0" i="0" u="none" strike="noStrike" cap="none">
                <a:solidFill>
                  <a:schemeClr val="dk1"/>
                </a:solidFill>
                <a:latin typeface="Libre Franklin Medium"/>
                <a:ea typeface="Libre Franklin Medium"/>
                <a:cs typeface="Libre Franklin Medium"/>
                <a:sym typeface="Libre Franklin Medium"/>
              </a:rPr>
              <a:t>July 10: </a:t>
            </a:r>
            <a:r>
              <a:rPr lang="en-US" sz="1400" b="1" i="0" u="none" strike="noStrike" cap="none">
                <a:solidFill>
                  <a:schemeClr val="dk1"/>
                </a:solidFill>
                <a:latin typeface="Libre Franklin"/>
                <a:ea typeface="Libre Franklin"/>
                <a:cs typeface="Libre Franklin"/>
                <a:sym typeface="Libre Franklin"/>
              </a:rPr>
              <a:t>Stakeholder Process Workshop #1</a:t>
            </a:r>
            <a:r>
              <a:rPr lang="en-US" sz="1400" b="0" i="0" u="none" strike="noStrike" cap="none">
                <a:solidFill>
                  <a:schemeClr val="dk1"/>
                </a:solidFill>
                <a:latin typeface="Libre Franklin Medium"/>
                <a:ea typeface="Libre Franklin Medium"/>
                <a:cs typeface="Libre Franklin Medium"/>
                <a:sym typeface="Libre Franklin Medium"/>
              </a:rPr>
              <a:t> 	</a:t>
            </a:r>
            <a:endParaRPr sz="1400" b="1" i="0" u="none" strike="noStrike" cap="none">
              <a:solidFill>
                <a:schemeClr val="dk1"/>
              </a:solidFill>
              <a:latin typeface="Libre Franklin"/>
              <a:ea typeface="Libre Franklin"/>
              <a:cs typeface="Libre Franklin"/>
              <a:sym typeface="Libre Franklin"/>
            </a:endParaRPr>
          </a:p>
          <a:p>
            <a:pPr marL="914400" marR="0" lvl="1"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Introduction to Gridworks Briefing document with comparative analysis of stakeholder processes across the country</a:t>
            </a:r>
            <a:endParaRPr sz="1200" b="0" i="0" u="none" strike="noStrike" cap="none">
              <a:solidFill>
                <a:schemeClr val="dk1"/>
              </a:solidFill>
              <a:latin typeface="Libre Franklin Medium"/>
              <a:ea typeface="Libre Franklin Medium"/>
              <a:cs typeface="Libre Franklin Medium"/>
              <a:sym typeface="Libre Franklin Medium"/>
            </a:endParaRPr>
          </a:p>
          <a:p>
            <a:pPr marL="914400" marR="0" lvl="1"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Discussion of issues and goals for Stakeholder Process work stream</a:t>
            </a:r>
            <a:endParaRPr sz="1200" b="0" i="0" u="none" strike="noStrike" cap="none">
              <a:solidFill>
                <a:schemeClr val="dk1"/>
              </a:solidFill>
              <a:latin typeface="Libre Franklin Medium"/>
              <a:ea typeface="Libre Franklin Medium"/>
              <a:cs typeface="Libre Franklin Medium"/>
              <a:sym typeface="Libre Franklin Medium"/>
            </a:endParaRPr>
          </a:p>
          <a:p>
            <a:pPr marL="914400" marR="0" lvl="0" indent="0" algn="l" rtl="0">
              <a:lnSpc>
                <a:spcPct val="103500"/>
              </a:lnSpc>
              <a:spcBef>
                <a:spcPts val="0"/>
              </a:spcBef>
              <a:spcAft>
                <a:spcPts val="0"/>
              </a:spcAft>
              <a:buClr>
                <a:srgbClr val="000000"/>
              </a:buClr>
              <a:buSzPts val="14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457200" marR="0" lvl="0" indent="-317500" algn="l" rtl="0">
              <a:lnSpc>
                <a:spcPct val="103500"/>
              </a:lnSpc>
              <a:spcBef>
                <a:spcPts val="0"/>
              </a:spcBef>
              <a:spcAft>
                <a:spcPts val="0"/>
              </a:spcAft>
              <a:buClr>
                <a:schemeClr val="dk1"/>
              </a:buClr>
              <a:buSzPts val="1400"/>
              <a:buFont typeface="Libre Franklin Medium"/>
              <a:buChar char="●"/>
            </a:pPr>
            <a:r>
              <a:rPr lang="en-US" sz="1400" b="0" i="0" u="none" strike="noStrike" cap="none">
                <a:solidFill>
                  <a:schemeClr val="dk1"/>
                </a:solidFill>
                <a:latin typeface="Libre Franklin Medium"/>
                <a:ea typeface="Libre Franklin Medium"/>
                <a:cs typeface="Libre Franklin Medium"/>
                <a:sym typeface="Libre Franklin Medium"/>
              </a:rPr>
              <a:t>July 24: </a:t>
            </a:r>
            <a:r>
              <a:rPr lang="en-US" sz="1400" b="1" i="0" u="none" strike="noStrike" cap="none">
                <a:solidFill>
                  <a:schemeClr val="dk1"/>
                </a:solidFill>
                <a:latin typeface="Libre Franklin"/>
                <a:ea typeface="Libre Franklin"/>
                <a:cs typeface="Libre Franklin"/>
                <a:sym typeface="Libre Franklin"/>
              </a:rPr>
              <a:t>Stakeholder Process Workshop #2</a:t>
            </a:r>
            <a:endParaRPr sz="1400" b="1" i="0" u="none" strike="noStrike" cap="none">
              <a:solidFill>
                <a:schemeClr val="dk1"/>
              </a:solidFill>
              <a:latin typeface="Libre Franklin"/>
              <a:ea typeface="Libre Franklin"/>
              <a:cs typeface="Libre Franklin"/>
              <a:sym typeface="Libre Franklin"/>
            </a:endParaRPr>
          </a:p>
          <a:p>
            <a:pPr marL="914400" marR="0" lvl="1" indent="-304800" algn="l" rtl="0">
              <a:lnSpc>
                <a:spcPct val="1150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How could issues and solutions before the Regional Organization get raised? Who leads? </a:t>
            </a:r>
            <a:endParaRPr sz="1200" b="0" i="0" u="none" strike="noStrike" cap="none">
              <a:solidFill>
                <a:schemeClr val="dk1"/>
              </a:solidFill>
              <a:latin typeface="Libre Franklin Medium"/>
              <a:ea typeface="Libre Franklin Medium"/>
              <a:cs typeface="Libre Franklin Medium"/>
              <a:sym typeface="Libre Franklin Medium"/>
            </a:endParaRPr>
          </a:p>
          <a:p>
            <a:pPr marL="457200" marR="0" lvl="0" indent="0" algn="l" rtl="0">
              <a:lnSpc>
                <a:spcPct val="103500"/>
              </a:lnSpc>
              <a:spcBef>
                <a:spcPts val="0"/>
              </a:spcBef>
              <a:spcAft>
                <a:spcPts val="0"/>
              </a:spcAft>
              <a:buClr>
                <a:srgbClr val="000000"/>
              </a:buClr>
              <a:buSzPts val="14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457200" marR="0" lvl="0" indent="-317500" algn="l" rtl="0">
              <a:lnSpc>
                <a:spcPct val="103500"/>
              </a:lnSpc>
              <a:spcBef>
                <a:spcPts val="0"/>
              </a:spcBef>
              <a:spcAft>
                <a:spcPts val="0"/>
              </a:spcAft>
              <a:buClr>
                <a:schemeClr val="dk1"/>
              </a:buClr>
              <a:buSzPts val="1400"/>
              <a:buFont typeface="Libre Franklin Medium"/>
              <a:buChar char="●"/>
            </a:pPr>
            <a:r>
              <a:rPr lang="en-US" sz="1400" b="0" i="0" u="none" strike="noStrike" cap="none">
                <a:solidFill>
                  <a:schemeClr val="dk1"/>
                </a:solidFill>
                <a:latin typeface="Libre Franklin Medium"/>
                <a:ea typeface="Libre Franklin Medium"/>
                <a:cs typeface="Libre Franklin Medium"/>
                <a:sym typeface="Libre Franklin Medium"/>
              </a:rPr>
              <a:t>July 25: </a:t>
            </a:r>
            <a:r>
              <a:rPr lang="en-US" sz="1400" b="1" i="0" u="none" strike="noStrike" cap="none">
                <a:solidFill>
                  <a:schemeClr val="dk1"/>
                </a:solidFill>
                <a:latin typeface="Libre Franklin"/>
                <a:ea typeface="Libre Franklin"/>
                <a:cs typeface="Libre Franklin"/>
                <a:sym typeface="Libre Franklin"/>
              </a:rPr>
              <a:t>RO Formation and Governance</a:t>
            </a:r>
            <a:endParaRPr sz="1400" b="1" i="0" u="none" strike="noStrike" cap="none">
              <a:solidFill>
                <a:schemeClr val="dk1"/>
              </a:solidFill>
              <a:latin typeface="Libre Franklin"/>
              <a:ea typeface="Libre Franklin"/>
              <a:cs typeface="Libre Franklin"/>
              <a:sym typeface="Libre Franklin"/>
            </a:endParaRPr>
          </a:p>
          <a:p>
            <a:pPr marL="914400" marR="0" lvl="1"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highlight>
                  <a:srgbClr val="FFFFFF"/>
                </a:highlight>
                <a:latin typeface="Libre Franklin Medium"/>
                <a:ea typeface="Libre Franklin Medium"/>
                <a:cs typeface="Libre Franklin Medium"/>
                <a:sym typeface="Libre Franklin Medium"/>
              </a:rPr>
              <a:t>State of incorporation, Principal place of business, RO entity formation status </a:t>
            </a:r>
            <a:endParaRPr sz="1200" b="0" i="0" u="none" strike="noStrike" cap="none">
              <a:solidFill>
                <a:schemeClr val="dk1"/>
              </a:solidFill>
              <a:highlight>
                <a:srgbClr val="FFFFFF"/>
              </a:highlight>
              <a:latin typeface="Libre Franklin Medium"/>
              <a:ea typeface="Libre Franklin Medium"/>
              <a:cs typeface="Libre Franklin Medium"/>
              <a:sym typeface="Libre Franklin Medium"/>
            </a:endParaRPr>
          </a:p>
          <a:p>
            <a:pPr marL="914400" marR="0" lvl="1"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highlight>
                  <a:srgbClr val="FFFFFF"/>
                </a:highlight>
                <a:latin typeface="Libre Franklin Medium"/>
                <a:ea typeface="Libre Franklin Medium"/>
                <a:cs typeface="Libre Franklin Medium"/>
                <a:sym typeface="Libre Franklin Medium"/>
              </a:rPr>
              <a:t>For shared authority, RO Board and CAISO BoG joint sessions; nominating and selection process for RO Board; number of RO Board seats; seats reserved for particular sectors; transition from the WEIM GB to RO Board process; any pre-launch of the RO prior to legislation</a:t>
            </a:r>
            <a:endParaRPr sz="1200" b="0" i="0" u="none" strike="noStrike" cap="none">
              <a:solidFill>
                <a:schemeClr val="dk1"/>
              </a:solidFill>
              <a:highlight>
                <a:srgbClr val="FFFFFF"/>
              </a:highlight>
              <a:latin typeface="Libre Franklin Medium"/>
              <a:ea typeface="Libre Franklin Medium"/>
              <a:cs typeface="Libre Franklin Medium"/>
              <a:sym typeface="Libre Franklin Medium"/>
            </a:endParaRPr>
          </a:p>
          <a:p>
            <a:pPr marL="1371600" marR="0" lvl="2"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highlight>
                  <a:srgbClr val="FFFFFF"/>
                </a:highlight>
                <a:latin typeface="Libre Franklin Medium"/>
                <a:ea typeface="Libre Franklin Medium"/>
                <a:cs typeface="Libre Franklin Medium"/>
                <a:sym typeface="Libre Franklin Medium"/>
              </a:rPr>
              <a:t>Comment period: July 25-Aug 8</a:t>
            </a:r>
            <a:endParaRPr sz="1200" b="0" i="0" u="none" strike="noStrike" cap="none">
              <a:solidFill>
                <a:schemeClr val="dk1"/>
              </a:solidFill>
              <a:highlight>
                <a:srgbClr val="FFFFFF"/>
              </a:highlight>
              <a:latin typeface="Libre Franklin Medium"/>
              <a:ea typeface="Libre Franklin Medium"/>
              <a:cs typeface="Libre Franklin Medium"/>
              <a:sym typeface="Libre Franklin Medium"/>
            </a:endParaRPr>
          </a:p>
          <a:p>
            <a:pPr marL="0" marR="0" lvl="0" indent="0" algn="l" rtl="0">
              <a:lnSpc>
                <a:spcPct val="103500"/>
              </a:lnSpc>
              <a:spcBef>
                <a:spcPts val="0"/>
              </a:spcBef>
              <a:spcAft>
                <a:spcPts val="0"/>
              </a:spcAft>
              <a:buClr>
                <a:srgbClr val="000000"/>
              </a:buClr>
              <a:buSzPts val="14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457200" marR="0" lvl="0" indent="-317500" algn="l" rtl="0">
              <a:lnSpc>
                <a:spcPct val="103500"/>
              </a:lnSpc>
              <a:spcBef>
                <a:spcPts val="0"/>
              </a:spcBef>
              <a:spcAft>
                <a:spcPts val="0"/>
              </a:spcAft>
              <a:buClr>
                <a:schemeClr val="dk1"/>
              </a:buClr>
              <a:buSzPts val="1400"/>
              <a:buFont typeface="Libre Franklin Medium"/>
              <a:buChar char="●"/>
            </a:pPr>
            <a:r>
              <a:rPr lang="en-US" sz="1400" b="0" i="0" u="none" strike="noStrike" cap="none">
                <a:solidFill>
                  <a:schemeClr val="dk1"/>
                </a:solidFill>
                <a:latin typeface="Libre Franklin Medium"/>
                <a:ea typeface="Libre Franklin Medium"/>
                <a:cs typeface="Libre Franklin Medium"/>
                <a:sym typeface="Libre Franklin Medium"/>
              </a:rPr>
              <a:t>August 2: </a:t>
            </a:r>
            <a:r>
              <a:rPr lang="en-US" sz="1400" b="1" i="0" u="none" strike="noStrike" cap="none">
                <a:solidFill>
                  <a:schemeClr val="dk1"/>
                </a:solidFill>
                <a:latin typeface="Libre Franklin"/>
                <a:ea typeface="Libre Franklin"/>
                <a:cs typeface="Libre Franklin"/>
                <a:sym typeface="Libre Franklin"/>
              </a:rPr>
              <a:t>Stakeholder Process Workshop #3</a:t>
            </a:r>
            <a:endParaRPr sz="1400" b="1" i="0" u="none" strike="noStrike" cap="none">
              <a:solidFill>
                <a:schemeClr val="dk1"/>
              </a:solidFill>
              <a:latin typeface="Libre Franklin"/>
              <a:ea typeface="Libre Franklin"/>
              <a:cs typeface="Libre Franklin"/>
              <a:sym typeface="Libre Franklin"/>
            </a:endParaRPr>
          </a:p>
          <a:p>
            <a:pPr marL="914400" marR="0" lvl="1" indent="-304800" algn="l" rtl="0">
              <a:lnSpc>
                <a:spcPct val="1150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What could a sector-based committee and voting structure add?</a:t>
            </a:r>
            <a:endParaRPr sz="1200" b="0" i="0" u="none" strike="noStrike" cap="none">
              <a:solidFill>
                <a:schemeClr val="dk1"/>
              </a:solidFill>
              <a:latin typeface="Libre Franklin Medium"/>
              <a:ea typeface="Libre Franklin Medium"/>
              <a:cs typeface="Libre Franklin Medium"/>
              <a:sym typeface="Libre Franklin Medium"/>
            </a:endParaRPr>
          </a:p>
          <a:p>
            <a:pPr marL="1371600" marR="0" lvl="2" indent="-304800" algn="l" rtl="0">
              <a:lnSpc>
                <a:spcPct val="1150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Comment period: Aug 2-Aug 16</a:t>
            </a:r>
            <a:endParaRPr sz="12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latin typeface="Libre Franklin Medium"/>
              <a:ea typeface="Libre Franklin Medium"/>
              <a:cs typeface="Libre Franklin Medium"/>
              <a:sym typeface="Libre Franklin Medium"/>
            </a:endParaRPr>
          </a:p>
          <a:p>
            <a:pPr marL="137160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latin typeface="Libre Franklin Medium"/>
              <a:ea typeface="Libre Franklin Medium"/>
              <a:cs typeface="Libre Franklin Medium"/>
              <a:sym typeface="Libre Franklin Medium"/>
            </a:endParaRPr>
          </a:p>
          <a:p>
            <a:pPr marL="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latin typeface="Libre Franklin Medium"/>
              <a:ea typeface="Libre Franklin Medium"/>
              <a:cs typeface="Libre Franklin Medium"/>
              <a:sym typeface="Libre Franklin Medium"/>
            </a:endParaRPr>
          </a:p>
        </p:txBody>
      </p:sp>
      <p:sp>
        <p:nvSpPr>
          <p:cNvPr id="165" name="Google Shape;165;g2f67860f809_0_5"/>
          <p:cNvSpPr txBox="1">
            <a:spLocks noGrp="1"/>
          </p:cNvSpPr>
          <p:nvPr>
            <p:ph type="sldNum" idx="12"/>
          </p:nvPr>
        </p:nvSpPr>
        <p:spPr>
          <a:xfrm>
            <a:off x="7787159" y="4723830"/>
            <a:ext cx="273600" cy="276900"/>
          </a:xfrm>
          <a:prstGeom prst="rect">
            <a:avLst/>
          </a:prstGeom>
          <a:noFill/>
          <a:ln>
            <a:noFill/>
          </a:ln>
        </p:spPr>
        <p:txBody>
          <a:bodyPr spcFirstLastPara="1" wrap="square" lIns="45675" tIns="45675" rIns="45675" bIns="45675" anchor="ctr" anchorCtr="0">
            <a:sp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f67860f809_0_11"/>
          <p:cNvSpPr txBox="1">
            <a:spLocks noGrp="1"/>
          </p:cNvSpPr>
          <p:nvPr>
            <p:ph type="body" idx="1"/>
          </p:nvPr>
        </p:nvSpPr>
        <p:spPr>
          <a:xfrm>
            <a:off x="1070084" y="233515"/>
            <a:ext cx="7449600" cy="792600"/>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0F54C4"/>
              </a:buClr>
              <a:buSzPts val="2100"/>
              <a:buNone/>
            </a:pPr>
            <a:r>
              <a:rPr lang="en-US" sz="2800" b="1">
                <a:solidFill>
                  <a:srgbClr val="0F54C4"/>
                </a:solidFill>
                <a:latin typeface="Libre Franklin Medium"/>
                <a:ea typeface="Libre Franklin Medium"/>
                <a:cs typeface="Libre Franklin Medium"/>
                <a:sym typeface="Libre Franklin Medium"/>
              </a:rPr>
              <a:t>Workshop Schedule and Topics</a:t>
            </a:r>
            <a:endParaRPr/>
          </a:p>
        </p:txBody>
      </p:sp>
      <p:sp>
        <p:nvSpPr>
          <p:cNvPr id="171" name="Google Shape;171;g2f67860f809_0_11"/>
          <p:cNvSpPr txBox="1"/>
          <p:nvPr/>
        </p:nvSpPr>
        <p:spPr>
          <a:xfrm>
            <a:off x="1070075" y="698151"/>
            <a:ext cx="8015400" cy="4390500"/>
          </a:xfrm>
          <a:prstGeom prst="rect">
            <a:avLst/>
          </a:prstGeom>
          <a:noFill/>
          <a:ln>
            <a:noFill/>
          </a:ln>
        </p:spPr>
        <p:txBody>
          <a:bodyPr spcFirstLastPara="1" wrap="square" lIns="91375" tIns="91375" rIns="91375" bIns="91375" anchor="t" anchorCtr="0">
            <a:normAutofit/>
          </a:bodyPr>
          <a:lstStyle/>
          <a:p>
            <a:pPr marL="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latin typeface="Libre Franklin Medium"/>
              <a:ea typeface="Libre Franklin Medium"/>
              <a:cs typeface="Libre Franklin Medium"/>
              <a:sym typeface="Libre Franklin Medium"/>
            </a:endParaRPr>
          </a:p>
          <a:p>
            <a:pPr marL="137160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latin typeface="Libre Franklin Medium"/>
              <a:ea typeface="Libre Franklin Medium"/>
              <a:cs typeface="Libre Franklin Medium"/>
              <a:sym typeface="Libre Franklin Medium"/>
            </a:endParaRPr>
          </a:p>
          <a:p>
            <a:pPr marL="457200" marR="0" lvl="0" indent="-317500" algn="l" rtl="0">
              <a:lnSpc>
                <a:spcPct val="103500"/>
              </a:lnSpc>
              <a:spcBef>
                <a:spcPts val="0"/>
              </a:spcBef>
              <a:spcAft>
                <a:spcPts val="0"/>
              </a:spcAft>
              <a:buClr>
                <a:schemeClr val="dk1"/>
              </a:buClr>
              <a:buSzPts val="1400"/>
              <a:buFont typeface="Libre Franklin Medium"/>
              <a:buChar char="●"/>
            </a:pPr>
            <a:r>
              <a:rPr lang="en-US" sz="1400" b="0" i="0" u="none" strike="noStrike" cap="none">
                <a:solidFill>
                  <a:schemeClr val="dk1"/>
                </a:solidFill>
                <a:latin typeface="Libre Franklin Medium"/>
                <a:ea typeface="Libre Franklin Medium"/>
                <a:cs typeface="Libre Franklin Medium"/>
                <a:sym typeface="Libre Franklin Medium"/>
              </a:rPr>
              <a:t>August 5: </a:t>
            </a:r>
            <a:r>
              <a:rPr lang="en-US" sz="1400" b="1" i="0" u="none" strike="noStrike" cap="none">
                <a:solidFill>
                  <a:schemeClr val="dk1"/>
                </a:solidFill>
                <a:latin typeface="Libre Franklin"/>
                <a:ea typeface="Libre Franklin"/>
                <a:cs typeface="Libre Franklin"/>
                <a:sym typeface="Libre Franklin"/>
              </a:rPr>
              <a:t>Tariff Analysis and CAISO Issues</a:t>
            </a:r>
            <a:endParaRPr sz="1400" b="1" i="0" u="none" strike="noStrike" cap="none">
              <a:solidFill>
                <a:schemeClr val="dk1"/>
              </a:solidFill>
              <a:latin typeface="Libre Franklin"/>
              <a:ea typeface="Libre Franklin"/>
              <a:cs typeface="Libre Franklin"/>
              <a:sym typeface="Libre Franklin"/>
            </a:endParaRPr>
          </a:p>
          <a:p>
            <a:pPr marL="914400" marR="0" lvl="1"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highlight>
                  <a:srgbClr val="FFFFFF"/>
                </a:highlight>
                <a:latin typeface="Libre Franklin Medium"/>
                <a:ea typeface="Libre Franklin Medium"/>
                <a:cs typeface="Libre Franklin Medium"/>
                <a:sym typeface="Libre Franklin Medium"/>
              </a:rPr>
              <a:t>Authority/rights retained by CAISO; RO compliance, financial obligations, liability; RO/CAISO staffing structure</a:t>
            </a:r>
            <a:endParaRPr sz="1400" b="0" i="0" u="none" strike="noStrike" cap="none">
              <a:solidFill>
                <a:schemeClr val="dk1"/>
              </a:solidFill>
              <a:latin typeface="Libre Franklin Medium"/>
              <a:ea typeface="Libre Franklin Medium"/>
              <a:cs typeface="Libre Franklin Medium"/>
              <a:sym typeface="Libre Franklin Medium"/>
            </a:endParaRPr>
          </a:p>
          <a:p>
            <a:pPr marL="914400" marR="0" lvl="1"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highlight>
                  <a:srgbClr val="FFFFFF"/>
                </a:highlight>
                <a:latin typeface="Libre Franklin Medium"/>
                <a:ea typeface="Libre Franklin Medium"/>
                <a:cs typeface="Libre Franklin Medium"/>
                <a:sym typeface="Libre Franklin Medium"/>
              </a:rPr>
              <a:t>Tariff provisions that would fall under the RO Sole Authority; Decisional process for making the determination when addressing new market design, other initiatives, or “new services”; shared authorities under certain instances and what those provisions may be</a:t>
            </a:r>
            <a:endParaRPr sz="1200" b="0" i="0" u="none" strike="noStrike" cap="none">
              <a:solidFill>
                <a:schemeClr val="dk1"/>
              </a:solidFill>
              <a:highlight>
                <a:srgbClr val="FFFFFF"/>
              </a:highlight>
              <a:latin typeface="Libre Franklin Medium"/>
              <a:ea typeface="Libre Franklin Medium"/>
              <a:cs typeface="Libre Franklin Medium"/>
              <a:sym typeface="Libre Franklin Medium"/>
            </a:endParaRPr>
          </a:p>
          <a:p>
            <a:pPr marL="1371600" marR="0" lvl="2"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highlight>
                  <a:srgbClr val="FFFFFF"/>
                </a:highlight>
                <a:latin typeface="Libre Franklin Medium"/>
                <a:ea typeface="Libre Franklin Medium"/>
                <a:cs typeface="Libre Franklin Medium"/>
                <a:sym typeface="Libre Franklin Medium"/>
              </a:rPr>
              <a:t>Comment period: Aug 5-Aug 19</a:t>
            </a:r>
            <a:endParaRPr sz="1200" b="0" i="0" u="none" strike="noStrike" cap="none">
              <a:solidFill>
                <a:schemeClr val="dk1"/>
              </a:solidFill>
              <a:highlight>
                <a:srgbClr val="FFFFFF"/>
              </a:highlight>
              <a:latin typeface="Libre Franklin Medium"/>
              <a:ea typeface="Libre Franklin Medium"/>
              <a:cs typeface="Libre Franklin Medium"/>
              <a:sym typeface="Libre Franklin Medium"/>
            </a:endParaRPr>
          </a:p>
          <a:p>
            <a:pPr marL="45720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highlight>
                <a:srgbClr val="FFFFFF"/>
              </a:highlight>
              <a:latin typeface="Libre Franklin Medium"/>
              <a:ea typeface="Libre Franklin Medium"/>
              <a:cs typeface="Libre Franklin Medium"/>
              <a:sym typeface="Libre Franklin Medium"/>
            </a:endParaRPr>
          </a:p>
          <a:p>
            <a:pPr marL="457200" marR="0" lvl="0" indent="-317500" algn="l" rtl="0">
              <a:lnSpc>
                <a:spcPct val="103500"/>
              </a:lnSpc>
              <a:spcBef>
                <a:spcPts val="0"/>
              </a:spcBef>
              <a:spcAft>
                <a:spcPts val="0"/>
              </a:spcAft>
              <a:buClr>
                <a:schemeClr val="dk1"/>
              </a:buClr>
              <a:buSzPts val="1400"/>
              <a:buFont typeface="Libre Franklin Medium"/>
              <a:buChar char="●"/>
            </a:pPr>
            <a:r>
              <a:rPr lang="en-US" sz="1400" b="0" i="0" u="none" strike="noStrike" cap="none">
                <a:solidFill>
                  <a:schemeClr val="dk1"/>
                </a:solidFill>
                <a:latin typeface="Libre Franklin Medium"/>
                <a:ea typeface="Libre Franklin Medium"/>
                <a:cs typeface="Libre Franklin Medium"/>
                <a:sym typeface="Libre Franklin Medium"/>
              </a:rPr>
              <a:t>August 15: </a:t>
            </a:r>
            <a:r>
              <a:rPr lang="en-US" sz="1400" b="1" i="0" u="none" strike="noStrike" cap="none">
                <a:solidFill>
                  <a:schemeClr val="dk1"/>
                </a:solidFill>
                <a:latin typeface="Libre Franklin"/>
                <a:ea typeface="Libre Franklin"/>
                <a:cs typeface="Libre Franklin"/>
                <a:sym typeface="Libre Franklin"/>
              </a:rPr>
              <a:t>Public Interest</a:t>
            </a:r>
            <a:endParaRPr sz="1400" b="1" i="0" u="none" strike="noStrike" cap="none">
              <a:solidFill>
                <a:schemeClr val="dk1"/>
              </a:solidFill>
              <a:latin typeface="Libre Franklin"/>
              <a:ea typeface="Libre Franklin"/>
              <a:cs typeface="Libre Franklin"/>
              <a:sym typeface="Libre Franklin"/>
            </a:endParaRPr>
          </a:p>
          <a:p>
            <a:pPr marL="914400" marR="0" lvl="1"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Role of States Committee and Consumer Advocates</a:t>
            </a:r>
            <a:endParaRPr sz="1200" b="0" i="0" u="none" strike="noStrike" cap="none">
              <a:solidFill>
                <a:schemeClr val="dk1"/>
              </a:solidFill>
              <a:latin typeface="Libre Franklin Medium"/>
              <a:ea typeface="Libre Franklin Medium"/>
              <a:cs typeface="Libre Franklin Medium"/>
              <a:sym typeface="Libre Franklin Medium"/>
            </a:endParaRPr>
          </a:p>
          <a:p>
            <a:pPr marL="1371600" marR="0" lvl="2" indent="-304800" algn="l" rtl="0">
              <a:lnSpc>
                <a:spcPct val="1035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Comment period: July 31-August 14</a:t>
            </a:r>
            <a:endParaRPr sz="1200" b="0" i="0" u="none" strike="noStrike" cap="none">
              <a:solidFill>
                <a:schemeClr val="dk1"/>
              </a:solidFill>
              <a:latin typeface="Libre Franklin Medium"/>
              <a:ea typeface="Libre Franklin Medium"/>
              <a:cs typeface="Libre Franklin Medium"/>
              <a:sym typeface="Libre Franklin Medium"/>
            </a:endParaRPr>
          </a:p>
          <a:p>
            <a:pPr marL="1371600" marR="0" lvl="0" indent="0" algn="l" rtl="0">
              <a:lnSpc>
                <a:spcPct val="103500"/>
              </a:lnSpc>
              <a:spcBef>
                <a:spcPts val="0"/>
              </a:spcBef>
              <a:spcAft>
                <a:spcPts val="0"/>
              </a:spcAft>
              <a:buClr>
                <a:srgbClr val="000000"/>
              </a:buClr>
              <a:buSzPts val="1200"/>
              <a:buFont typeface="Arial"/>
              <a:buNone/>
            </a:pPr>
            <a:endParaRPr sz="1200" b="0" i="0" u="none" strike="noStrike" cap="none">
              <a:solidFill>
                <a:schemeClr val="dk1"/>
              </a:solidFill>
              <a:latin typeface="Libre Franklin Medium"/>
              <a:ea typeface="Libre Franklin Medium"/>
              <a:cs typeface="Libre Franklin Medium"/>
              <a:sym typeface="Libre Franklin Medium"/>
            </a:endParaRPr>
          </a:p>
          <a:p>
            <a:pPr marL="457200" marR="0" lvl="0" indent="-304800" algn="l" rtl="0">
              <a:lnSpc>
                <a:spcPct val="103500"/>
              </a:lnSpc>
              <a:spcBef>
                <a:spcPts val="0"/>
              </a:spcBef>
              <a:spcAft>
                <a:spcPts val="0"/>
              </a:spcAft>
              <a:buClr>
                <a:schemeClr val="dk1"/>
              </a:buClr>
              <a:buSzPts val="1200"/>
              <a:buFont typeface="Libre Franklin Medium"/>
              <a:buChar char="●"/>
            </a:pPr>
            <a:r>
              <a:rPr lang="en-US" sz="1400" b="0" i="0" u="none" strike="noStrike" cap="none">
                <a:solidFill>
                  <a:schemeClr val="dk1"/>
                </a:solidFill>
                <a:highlight>
                  <a:srgbClr val="FFFFFF"/>
                </a:highlight>
                <a:latin typeface="Libre Franklin Medium"/>
                <a:ea typeface="Libre Franklin Medium"/>
                <a:cs typeface="Libre Franklin Medium"/>
                <a:sym typeface="Libre Franklin Medium"/>
              </a:rPr>
              <a:t>August 28</a:t>
            </a:r>
            <a:r>
              <a:rPr lang="en-US" sz="1400" b="0" i="0" u="none" strike="noStrike" cap="none">
                <a:solidFill>
                  <a:schemeClr val="dk1"/>
                </a:solidFill>
                <a:latin typeface="Libre Franklin Medium"/>
                <a:ea typeface="Libre Franklin Medium"/>
                <a:cs typeface="Libre Franklin Medium"/>
                <a:sym typeface="Libre Franklin Medium"/>
              </a:rPr>
              <a:t>: </a:t>
            </a:r>
            <a:r>
              <a:rPr lang="en-US" sz="1400" b="1" i="0" u="none" strike="noStrike" cap="none">
                <a:solidFill>
                  <a:schemeClr val="dk1"/>
                </a:solidFill>
                <a:latin typeface="Libre Franklin"/>
                <a:ea typeface="Libre Franklin"/>
                <a:cs typeface="Libre Franklin"/>
                <a:sym typeface="Libre Franklin"/>
              </a:rPr>
              <a:t>Stakeholder Process Workshop #4</a:t>
            </a:r>
            <a:endParaRPr sz="1400" b="1" i="0" u="none" strike="noStrike" cap="none">
              <a:solidFill>
                <a:schemeClr val="dk1"/>
              </a:solidFill>
              <a:latin typeface="Libre Franklin"/>
              <a:ea typeface="Libre Franklin"/>
              <a:cs typeface="Libre Franklin"/>
              <a:sym typeface="Libre Franklin"/>
            </a:endParaRPr>
          </a:p>
          <a:p>
            <a:pPr marL="914400" marR="0" lvl="1" indent="-304800" algn="l" rtl="0">
              <a:lnSpc>
                <a:spcPct val="115000"/>
              </a:lnSpc>
              <a:spcBef>
                <a:spcPts val="0"/>
              </a:spcBef>
              <a:spcAft>
                <a:spcPts val="0"/>
              </a:spcAft>
              <a:buClr>
                <a:schemeClr val="dk1"/>
              </a:buClr>
              <a:buSzPts val="1200"/>
              <a:buFont typeface="Libre Franklin Medium"/>
              <a:buChar char="○"/>
            </a:pPr>
            <a:r>
              <a:rPr lang="en-US" sz="1200" b="0" i="0" u="none" strike="noStrike" cap="none">
                <a:solidFill>
                  <a:schemeClr val="dk1"/>
                </a:solidFill>
                <a:latin typeface="Libre Franklin Medium"/>
                <a:ea typeface="Libre Franklin Medium"/>
                <a:cs typeface="Libre Franklin Medium"/>
                <a:sym typeface="Libre Franklin Medium"/>
              </a:rPr>
              <a:t>Reviewing a Draft Stakeholder Engagement Straw Proposal</a:t>
            </a:r>
            <a:endParaRPr sz="1200" b="0" i="0" u="none" strike="noStrike" cap="none">
              <a:solidFill>
                <a:schemeClr val="dk1"/>
              </a:solidFill>
              <a:latin typeface="Libre Franklin Medium"/>
              <a:ea typeface="Libre Franklin Medium"/>
              <a:cs typeface="Libre Franklin Medium"/>
              <a:sym typeface="Libre Franklin Medium"/>
            </a:endParaRPr>
          </a:p>
        </p:txBody>
      </p:sp>
      <p:sp>
        <p:nvSpPr>
          <p:cNvPr id="172" name="Google Shape;172;g2f67860f809_0_11"/>
          <p:cNvSpPr txBox="1">
            <a:spLocks noGrp="1"/>
          </p:cNvSpPr>
          <p:nvPr>
            <p:ph type="sldNum" idx="12"/>
          </p:nvPr>
        </p:nvSpPr>
        <p:spPr>
          <a:xfrm>
            <a:off x="7787159" y="4723830"/>
            <a:ext cx="273600" cy="276900"/>
          </a:xfrm>
          <a:prstGeom prst="rect">
            <a:avLst/>
          </a:prstGeom>
          <a:noFill/>
          <a:ln>
            <a:noFill/>
          </a:ln>
        </p:spPr>
        <p:txBody>
          <a:bodyPr spcFirstLastPara="1" wrap="square" lIns="45675" tIns="45675" rIns="45675" bIns="45675" anchor="ctr" anchorCtr="0">
            <a:sp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729fe8cb9b_1_330"/>
          <p:cNvSpPr txBox="1">
            <a:spLocks noGrp="1"/>
          </p:cNvSpPr>
          <p:nvPr>
            <p:ph type="body" idx="1"/>
          </p:nvPr>
        </p:nvSpPr>
        <p:spPr>
          <a:xfrm>
            <a:off x="1070084" y="233515"/>
            <a:ext cx="7449600" cy="792600"/>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0F54C4"/>
              </a:buClr>
              <a:buSzPts val="2100"/>
              <a:buNone/>
            </a:pPr>
            <a:r>
              <a:rPr lang="en-US" sz="2800" b="1">
                <a:solidFill>
                  <a:srgbClr val="0F54C4"/>
                </a:solidFill>
                <a:latin typeface="Libre Franklin Medium"/>
                <a:ea typeface="Libre Franklin Medium"/>
                <a:cs typeface="Libre Franklin Medium"/>
                <a:sym typeface="Libre Franklin Medium"/>
              </a:rPr>
              <a:t>Step 2 Work Streams and Leads</a:t>
            </a:r>
            <a:endParaRPr sz="3000"/>
          </a:p>
        </p:txBody>
      </p:sp>
      <p:sp>
        <p:nvSpPr>
          <p:cNvPr id="178" name="Google Shape;178;g2729fe8cb9b_1_330"/>
          <p:cNvSpPr txBox="1"/>
          <p:nvPr/>
        </p:nvSpPr>
        <p:spPr>
          <a:xfrm>
            <a:off x="1079614" y="495440"/>
            <a:ext cx="8015400" cy="4348200"/>
          </a:xfrm>
          <a:prstGeom prst="rect">
            <a:avLst/>
          </a:prstGeom>
          <a:noFill/>
          <a:ln>
            <a:noFill/>
          </a:ln>
        </p:spPr>
        <p:txBody>
          <a:bodyPr spcFirstLastPara="1" wrap="square" lIns="91375" tIns="91375" rIns="91375" bIns="91375" anchor="t" anchorCtr="0">
            <a:normAutofit fontScale="85000" lnSpcReduction="20000"/>
          </a:bodyPr>
          <a:lstStyle/>
          <a:p>
            <a:pPr marL="279400" marR="0" lvl="0" indent="-228600" algn="l" rtl="0">
              <a:lnSpc>
                <a:spcPct val="103500"/>
              </a:lnSpc>
              <a:spcBef>
                <a:spcPts val="0"/>
              </a:spcBef>
              <a:spcAft>
                <a:spcPts val="0"/>
              </a:spcAft>
              <a:buClr>
                <a:srgbClr val="0000FF"/>
              </a:buClr>
              <a:buSzPct val="58822"/>
              <a:buFont typeface="Arial"/>
              <a:buNone/>
            </a:pPr>
            <a:endParaRPr sz="1700" b="0" i="0" u="none" strike="noStrike" cap="none">
              <a:solidFill>
                <a:schemeClr val="dk1"/>
              </a:solidFill>
              <a:latin typeface="Libre Franklin Medium"/>
              <a:ea typeface="Libre Franklin Medium"/>
              <a:cs typeface="Libre Franklin Medium"/>
              <a:sym typeface="Libre Franklin Medium"/>
            </a:endParaRPr>
          </a:p>
          <a:p>
            <a:pPr marL="279400" marR="0" lvl="0" indent="-228600" algn="l" rtl="0">
              <a:lnSpc>
                <a:spcPct val="103500"/>
              </a:lnSpc>
              <a:spcBef>
                <a:spcPts val="0"/>
              </a:spcBef>
              <a:spcAft>
                <a:spcPts val="0"/>
              </a:spcAft>
              <a:buClr>
                <a:srgbClr val="0000FF"/>
              </a:buClr>
              <a:buSzPct val="71427"/>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399" algn="l" rtl="0">
              <a:lnSpc>
                <a:spcPct val="103500"/>
              </a:lnSpc>
              <a:spcBef>
                <a:spcPts val="0"/>
              </a:spcBef>
              <a:spcAft>
                <a:spcPts val="0"/>
              </a:spcAft>
              <a:buClr>
                <a:srgbClr val="0000FF"/>
              </a:buClr>
              <a:buSzPct val="58822"/>
              <a:buFont typeface="Arial"/>
              <a:buChar char="•"/>
            </a:pPr>
            <a:r>
              <a:rPr lang="en-US" sz="1700" b="1" i="0" u="none" strike="noStrike" cap="none">
                <a:solidFill>
                  <a:schemeClr val="dk1"/>
                </a:solidFill>
                <a:latin typeface="Libre Franklin Medium"/>
                <a:ea typeface="Libre Franklin Medium"/>
                <a:cs typeface="Libre Franklin Medium"/>
                <a:sym typeface="Libre Franklin Medium"/>
              </a:rPr>
              <a:t>Stakeholder Process:		</a:t>
            </a:r>
            <a:endParaRPr sz="1100" b="0" i="0" u="none" strike="noStrike" cap="none">
              <a:solidFill>
                <a:srgbClr val="000000"/>
              </a:solidFill>
              <a:latin typeface="Arial"/>
              <a:ea typeface="Arial"/>
              <a:cs typeface="Arial"/>
              <a:sym typeface="Arial"/>
            </a:endParaRPr>
          </a:p>
          <a:p>
            <a:pPr marL="965200" marR="0" lvl="2"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Leads: Pam Sporborg and Kathleen Staks</a:t>
            </a:r>
            <a:endParaRPr sz="1400" b="0" i="0" u="none" strike="noStrike" cap="none">
              <a:solidFill>
                <a:schemeClr val="dk1"/>
              </a:solidFill>
              <a:latin typeface="Libre Franklin Medium"/>
              <a:ea typeface="Libre Franklin Medium"/>
              <a:cs typeface="Libre Franklin Medium"/>
              <a:sym typeface="Libre Franklin Medium"/>
            </a:endParaRPr>
          </a:p>
          <a:p>
            <a:pPr marL="1308100" marR="0" lvl="3"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Example issues: policy topic framing, sector-based approaches</a:t>
            </a:r>
            <a:endParaRPr sz="1100" b="0" i="0" u="none" strike="noStrike" cap="none">
              <a:solidFill>
                <a:srgbClr val="000000"/>
              </a:solidFill>
              <a:latin typeface="Arial"/>
              <a:ea typeface="Arial"/>
              <a:cs typeface="Arial"/>
              <a:sym typeface="Arial"/>
            </a:endParaRPr>
          </a:p>
          <a:p>
            <a:pPr marL="279400" marR="0" lvl="0" indent="-228600" algn="l" rtl="0">
              <a:lnSpc>
                <a:spcPct val="103500"/>
              </a:lnSpc>
              <a:spcBef>
                <a:spcPts val="0"/>
              </a:spcBef>
              <a:spcAft>
                <a:spcPts val="0"/>
              </a:spcAft>
              <a:buClr>
                <a:srgbClr val="0000FF"/>
              </a:buClr>
              <a:buSzPct val="58822"/>
              <a:buFont typeface="Arial"/>
              <a:buNone/>
            </a:pPr>
            <a:endParaRPr sz="1700" b="0" i="0" u="none" strike="noStrike" cap="none">
              <a:solidFill>
                <a:schemeClr val="dk1"/>
              </a:solidFill>
              <a:latin typeface="Libre Franklin Medium"/>
              <a:ea typeface="Libre Franklin Medium"/>
              <a:cs typeface="Libre Franklin Medium"/>
              <a:sym typeface="Libre Franklin Medium"/>
            </a:endParaRPr>
          </a:p>
          <a:p>
            <a:pPr marL="279400" marR="0" lvl="0" indent="-279399" algn="l" rtl="0">
              <a:lnSpc>
                <a:spcPct val="103500"/>
              </a:lnSpc>
              <a:spcBef>
                <a:spcPts val="0"/>
              </a:spcBef>
              <a:spcAft>
                <a:spcPts val="0"/>
              </a:spcAft>
              <a:buClr>
                <a:srgbClr val="0000FF"/>
              </a:buClr>
              <a:buSzPct val="58822"/>
              <a:buFont typeface="Arial"/>
              <a:buChar char="•"/>
            </a:pPr>
            <a:r>
              <a:rPr lang="en-US" sz="1700" b="1" i="0" u="none" strike="noStrike" cap="none">
                <a:solidFill>
                  <a:schemeClr val="dk1"/>
                </a:solidFill>
                <a:latin typeface="Libre Franklin Medium"/>
                <a:ea typeface="Libre Franklin Medium"/>
                <a:cs typeface="Libre Franklin Medium"/>
                <a:sym typeface="Libre Franklin Medium"/>
              </a:rPr>
              <a:t>CAISO Issues:</a:t>
            </a:r>
            <a:endParaRPr sz="1100" b="0" i="0" u="none" strike="noStrike" cap="none">
              <a:solidFill>
                <a:srgbClr val="000000"/>
              </a:solidFill>
              <a:latin typeface="Arial"/>
              <a:ea typeface="Arial"/>
              <a:cs typeface="Arial"/>
              <a:sym typeface="Arial"/>
            </a:endParaRPr>
          </a:p>
          <a:p>
            <a:pPr marL="965200" marR="0" lvl="2"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Leads: Spencer Gray and Evelyn Kahl</a:t>
            </a:r>
            <a:endParaRPr sz="1100" b="0" i="0" u="none" strike="noStrike" cap="none">
              <a:solidFill>
                <a:srgbClr val="000000"/>
              </a:solidFill>
              <a:latin typeface="Arial"/>
              <a:ea typeface="Arial"/>
              <a:cs typeface="Arial"/>
              <a:sym typeface="Arial"/>
            </a:endParaRPr>
          </a:p>
          <a:p>
            <a:pPr marL="1308100" marR="0" lvl="3"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Example issues: RO financial liability, contract privity</a:t>
            </a:r>
            <a:endParaRPr sz="1100" b="0" i="0" u="none" strike="noStrike" cap="none">
              <a:solidFill>
                <a:srgbClr val="000000"/>
              </a:solidFill>
              <a:latin typeface="Arial"/>
              <a:ea typeface="Arial"/>
              <a:cs typeface="Arial"/>
              <a:sym typeface="Arial"/>
            </a:endParaRPr>
          </a:p>
          <a:p>
            <a:pPr marL="1028700" marR="0" lvl="3" indent="0" algn="l" rtl="0">
              <a:lnSpc>
                <a:spcPct val="103500"/>
              </a:lnSpc>
              <a:spcBef>
                <a:spcPts val="0"/>
              </a:spcBef>
              <a:spcAft>
                <a:spcPts val="0"/>
              </a:spcAft>
              <a:buClr>
                <a:srgbClr val="000000"/>
              </a:buClr>
              <a:buSzPct val="100000"/>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399" algn="l" rtl="0">
              <a:lnSpc>
                <a:spcPct val="103500"/>
              </a:lnSpc>
              <a:spcBef>
                <a:spcPts val="0"/>
              </a:spcBef>
              <a:spcAft>
                <a:spcPts val="0"/>
              </a:spcAft>
              <a:buClr>
                <a:srgbClr val="0000FF"/>
              </a:buClr>
              <a:buSzPct val="58822"/>
              <a:buFont typeface="Arial"/>
              <a:buChar char="•"/>
            </a:pPr>
            <a:r>
              <a:rPr lang="en-US" sz="1700" b="1" i="0" u="none" strike="noStrike" cap="none">
                <a:solidFill>
                  <a:schemeClr val="dk1"/>
                </a:solidFill>
                <a:latin typeface="Libre Franklin Medium"/>
                <a:ea typeface="Libre Franklin Medium"/>
                <a:cs typeface="Libre Franklin Medium"/>
                <a:sym typeface="Libre Franklin Medium"/>
              </a:rPr>
              <a:t>Existing Tariff Analysis:</a:t>
            </a:r>
            <a:endParaRPr sz="1100" b="0" i="0" u="none" strike="noStrike" cap="none">
              <a:solidFill>
                <a:srgbClr val="000000"/>
              </a:solidFill>
              <a:latin typeface="Arial"/>
              <a:ea typeface="Arial"/>
              <a:cs typeface="Arial"/>
              <a:sym typeface="Arial"/>
            </a:endParaRPr>
          </a:p>
          <a:p>
            <a:pPr marL="965200" marR="0" lvl="2"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Leads: Tony Braun and Scott Ranzal</a:t>
            </a:r>
            <a:endParaRPr sz="1400" b="0" i="0" u="none" strike="noStrike" cap="none">
              <a:solidFill>
                <a:schemeClr val="dk1"/>
              </a:solidFill>
              <a:latin typeface="Libre Franklin Medium"/>
              <a:ea typeface="Libre Franklin Medium"/>
              <a:cs typeface="Libre Franklin Medium"/>
              <a:sym typeface="Libre Franklin Medium"/>
            </a:endParaRPr>
          </a:p>
          <a:p>
            <a:pPr marL="1308100" marR="0" lvl="3"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Example issue: balancing authority function identification</a:t>
            </a:r>
            <a:endParaRPr sz="1100" b="0" i="0" u="none" strike="noStrike" cap="none">
              <a:solidFill>
                <a:srgbClr val="000000"/>
              </a:solidFill>
              <a:latin typeface="Arial"/>
              <a:ea typeface="Arial"/>
              <a:cs typeface="Arial"/>
              <a:sym typeface="Arial"/>
            </a:endParaRPr>
          </a:p>
          <a:p>
            <a:pPr marL="1308100" marR="0" lvl="3" indent="-228600" algn="l" rtl="0">
              <a:lnSpc>
                <a:spcPct val="103500"/>
              </a:lnSpc>
              <a:spcBef>
                <a:spcPts val="0"/>
              </a:spcBef>
              <a:spcAft>
                <a:spcPts val="0"/>
              </a:spcAft>
              <a:buClr>
                <a:srgbClr val="0000FF"/>
              </a:buClr>
              <a:buSzPct val="71427"/>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399" algn="l" rtl="0">
              <a:lnSpc>
                <a:spcPct val="103500"/>
              </a:lnSpc>
              <a:spcBef>
                <a:spcPts val="0"/>
              </a:spcBef>
              <a:spcAft>
                <a:spcPts val="0"/>
              </a:spcAft>
              <a:buClr>
                <a:schemeClr val="dk1"/>
              </a:buClr>
              <a:buSzPct val="58822"/>
              <a:buFont typeface="Arial"/>
              <a:buChar char="•"/>
            </a:pPr>
            <a:r>
              <a:rPr lang="en-US" sz="1700" b="1" i="0" u="none" strike="noStrike" cap="none">
                <a:solidFill>
                  <a:schemeClr val="dk1"/>
                </a:solidFill>
                <a:latin typeface="Libre Franklin Medium"/>
                <a:ea typeface="Libre Franklin Medium"/>
                <a:cs typeface="Libre Franklin Medium"/>
                <a:sym typeface="Libre Franklin Medium"/>
              </a:rPr>
              <a:t>Public Interest Issues:</a:t>
            </a:r>
            <a:endParaRPr sz="1100" b="0" i="0" u="none" strike="noStrike" cap="none">
              <a:solidFill>
                <a:schemeClr val="dk1"/>
              </a:solidFill>
              <a:latin typeface="Arial"/>
              <a:ea typeface="Arial"/>
              <a:cs typeface="Arial"/>
              <a:sym typeface="Arial"/>
            </a:endParaRPr>
          </a:p>
          <a:p>
            <a:pPr marL="965200" marR="0" lvl="2" indent="-282574" algn="l" rtl="0">
              <a:lnSpc>
                <a:spcPct val="103500"/>
              </a:lnSpc>
              <a:spcBef>
                <a:spcPts val="0"/>
              </a:spcBef>
              <a:spcAft>
                <a:spcPts val="0"/>
              </a:spcAft>
              <a:buClr>
                <a:schemeClr val="dk1"/>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Leads: Carl Linvill and Kathleen Staks</a:t>
            </a:r>
            <a:endParaRPr sz="1400" b="0" i="0" u="none" strike="noStrike" cap="none">
              <a:solidFill>
                <a:schemeClr val="dk1"/>
              </a:solidFill>
              <a:latin typeface="Libre Franklin Medium"/>
              <a:ea typeface="Libre Franklin Medium"/>
              <a:cs typeface="Libre Franklin Medium"/>
              <a:sym typeface="Libre Franklin Medium"/>
            </a:endParaRPr>
          </a:p>
          <a:p>
            <a:pPr marL="1308100" marR="0" lvl="3" indent="-282574" algn="l" rtl="0">
              <a:lnSpc>
                <a:spcPct val="103500"/>
              </a:lnSpc>
              <a:spcBef>
                <a:spcPts val="0"/>
              </a:spcBef>
              <a:spcAft>
                <a:spcPts val="0"/>
              </a:spcAft>
              <a:buClr>
                <a:schemeClr val="dk1"/>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Example issue: BOSR evolution, consumer advocate participation</a:t>
            </a:r>
            <a:endParaRPr sz="1100" b="0" i="0" u="none" strike="noStrike" cap="none">
              <a:solidFill>
                <a:schemeClr val="dk1"/>
              </a:solidFill>
              <a:latin typeface="Arial"/>
              <a:ea typeface="Arial"/>
              <a:cs typeface="Arial"/>
              <a:sym typeface="Arial"/>
            </a:endParaRPr>
          </a:p>
          <a:p>
            <a:pPr marL="1308100" marR="0" lvl="3" indent="-228600" algn="l" rtl="0">
              <a:lnSpc>
                <a:spcPct val="103500"/>
              </a:lnSpc>
              <a:spcBef>
                <a:spcPts val="0"/>
              </a:spcBef>
              <a:spcAft>
                <a:spcPts val="0"/>
              </a:spcAft>
              <a:buClr>
                <a:srgbClr val="0000FF"/>
              </a:buClr>
              <a:buSzPct val="71427"/>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399" algn="l" rtl="0">
              <a:lnSpc>
                <a:spcPct val="103500"/>
              </a:lnSpc>
              <a:spcBef>
                <a:spcPts val="0"/>
              </a:spcBef>
              <a:spcAft>
                <a:spcPts val="0"/>
              </a:spcAft>
              <a:buClr>
                <a:srgbClr val="0000FF"/>
              </a:buClr>
              <a:buSzPct val="58822"/>
              <a:buFont typeface="Arial"/>
              <a:buChar char="•"/>
            </a:pPr>
            <a:r>
              <a:rPr lang="en-US" sz="1700" b="1" i="0" u="none" strike="noStrike" cap="none">
                <a:solidFill>
                  <a:schemeClr val="dk1"/>
                </a:solidFill>
                <a:latin typeface="Libre Franklin Medium"/>
                <a:ea typeface="Libre Franklin Medium"/>
                <a:cs typeface="Libre Franklin Medium"/>
                <a:sym typeface="Libre Franklin Medium"/>
              </a:rPr>
              <a:t>RO Formation:</a:t>
            </a:r>
            <a:endParaRPr sz="1100" b="0" i="0" u="none" strike="noStrike" cap="none">
              <a:solidFill>
                <a:srgbClr val="000000"/>
              </a:solidFill>
              <a:latin typeface="Arial"/>
              <a:ea typeface="Arial"/>
              <a:cs typeface="Arial"/>
              <a:sym typeface="Arial"/>
            </a:endParaRPr>
          </a:p>
          <a:p>
            <a:pPr marL="965200" marR="0" lvl="2"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Leads: Lisa Hickey and Evelyn Kahl</a:t>
            </a:r>
            <a:endParaRPr sz="1100" b="0" i="0" u="none" strike="noStrike" cap="none">
              <a:solidFill>
                <a:srgbClr val="000000"/>
              </a:solidFill>
              <a:latin typeface="Arial"/>
              <a:ea typeface="Arial"/>
              <a:cs typeface="Arial"/>
              <a:sym typeface="Arial"/>
            </a:endParaRPr>
          </a:p>
          <a:p>
            <a:pPr marL="1308100" marR="0" lvl="3"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Example issue: form of incorporation</a:t>
            </a:r>
            <a:endParaRPr sz="1100" b="0" i="0" u="none" strike="noStrike" cap="none">
              <a:solidFill>
                <a:srgbClr val="000000"/>
              </a:solidFill>
              <a:latin typeface="Arial"/>
              <a:ea typeface="Arial"/>
              <a:cs typeface="Arial"/>
              <a:sym typeface="Arial"/>
            </a:endParaRPr>
          </a:p>
          <a:p>
            <a:pPr marL="1308100" marR="0" lvl="3" indent="-228600" algn="l" rtl="0">
              <a:lnSpc>
                <a:spcPct val="103500"/>
              </a:lnSpc>
              <a:spcBef>
                <a:spcPts val="0"/>
              </a:spcBef>
              <a:spcAft>
                <a:spcPts val="0"/>
              </a:spcAft>
              <a:buClr>
                <a:srgbClr val="0000FF"/>
              </a:buClr>
              <a:buSzPct val="71427"/>
              <a:buFont typeface="Arial"/>
              <a:buNone/>
            </a:pPr>
            <a:endParaRPr sz="1400" b="0" i="0" u="none" strike="noStrike" cap="none">
              <a:solidFill>
                <a:schemeClr val="dk1"/>
              </a:solidFill>
              <a:latin typeface="Libre Franklin Medium"/>
              <a:ea typeface="Libre Franklin Medium"/>
              <a:cs typeface="Libre Franklin Medium"/>
              <a:sym typeface="Libre Franklin Medium"/>
            </a:endParaRPr>
          </a:p>
          <a:p>
            <a:pPr marL="279400" marR="0" lvl="0" indent="-279399" algn="l" rtl="0">
              <a:lnSpc>
                <a:spcPct val="103500"/>
              </a:lnSpc>
              <a:spcBef>
                <a:spcPts val="0"/>
              </a:spcBef>
              <a:spcAft>
                <a:spcPts val="0"/>
              </a:spcAft>
              <a:buClr>
                <a:srgbClr val="0000FF"/>
              </a:buClr>
              <a:buSzPct val="58822"/>
              <a:buFont typeface="Arial"/>
              <a:buChar char="•"/>
            </a:pPr>
            <a:r>
              <a:rPr lang="en-US" sz="1700" b="1" i="0" u="none" strike="noStrike" cap="none">
                <a:solidFill>
                  <a:schemeClr val="dk1"/>
                </a:solidFill>
                <a:latin typeface="Libre Franklin Medium"/>
                <a:ea typeface="Libre Franklin Medium"/>
                <a:cs typeface="Libre Franklin Medium"/>
                <a:sym typeface="Libre Franklin Medium"/>
              </a:rPr>
              <a:t>RO Governance:</a:t>
            </a:r>
            <a:endParaRPr sz="1100" b="0" i="0" u="none" strike="noStrike" cap="none">
              <a:solidFill>
                <a:srgbClr val="000000"/>
              </a:solidFill>
              <a:latin typeface="Arial"/>
              <a:ea typeface="Arial"/>
              <a:cs typeface="Arial"/>
              <a:sym typeface="Arial"/>
            </a:endParaRPr>
          </a:p>
          <a:p>
            <a:pPr marL="965200" marR="0" lvl="2"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Leads: Jim Shetler and Jan Smutny-Jones</a:t>
            </a:r>
            <a:endParaRPr sz="1100" b="0" i="0" u="none" strike="noStrike" cap="none">
              <a:solidFill>
                <a:srgbClr val="000000"/>
              </a:solidFill>
              <a:latin typeface="Arial"/>
              <a:ea typeface="Arial"/>
              <a:cs typeface="Arial"/>
              <a:sym typeface="Arial"/>
            </a:endParaRPr>
          </a:p>
          <a:p>
            <a:pPr marL="1308100" marR="0" lvl="3" indent="-282574" algn="l" rtl="0">
              <a:lnSpc>
                <a:spcPct val="103500"/>
              </a:lnSpc>
              <a:spcBef>
                <a:spcPts val="0"/>
              </a:spcBef>
              <a:spcAft>
                <a:spcPts val="0"/>
              </a:spcAft>
              <a:buClr>
                <a:srgbClr val="0000FF"/>
              </a:buClr>
              <a:buSzPct val="71427"/>
              <a:buFont typeface="Arial"/>
              <a:buChar char="•"/>
            </a:pPr>
            <a:r>
              <a:rPr lang="en-US" sz="1400" b="0" i="0" u="none" strike="noStrike" cap="none">
                <a:solidFill>
                  <a:schemeClr val="dk1"/>
                </a:solidFill>
                <a:latin typeface="Libre Franklin Medium"/>
                <a:ea typeface="Libre Franklin Medium"/>
                <a:cs typeface="Libre Franklin Medium"/>
                <a:sym typeface="Libre Franklin Medium"/>
              </a:rPr>
              <a:t>Example issues: RO board nomination, RO funding source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f67860f809_0_54"/>
          <p:cNvSpPr txBox="1">
            <a:spLocks noGrp="1"/>
          </p:cNvSpPr>
          <p:nvPr>
            <p:ph type="body" idx="1"/>
          </p:nvPr>
        </p:nvSpPr>
        <p:spPr>
          <a:xfrm>
            <a:off x="1070084" y="233515"/>
            <a:ext cx="7449600" cy="792600"/>
          </a:xfrm>
          <a:prstGeom prst="rect">
            <a:avLst/>
          </a:prstGeom>
          <a:noFill/>
          <a:ln>
            <a:noFill/>
          </a:ln>
        </p:spPr>
        <p:txBody>
          <a:bodyPr spcFirstLastPara="1" wrap="square" lIns="91375" tIns="91375" rIns="91375" bIns="91375" anchor="t" anchorCtr="0">
            <a:normAutofit/>
          </a:bodyPr>
          <a:lstStyle/>
          <a:p>
            <a:pPr marL="0" lvl="0" indent="0" algn="l" rtl="0">
              <a:lnSpc>
                <a:spcPct val="100000"/>
              </a:lnSpc>
              <a:spcBef>
                <a:spcPts val="0"/>
              </a:spcBef>
              <a:spcAft>
                <a:spcPts val="0"/>
              </a:spcAft>
              <a:buClr>
                <a:srgbClr val="0F54C4"/>
              </a:buClr>
              <a:buSzPts val="2100"/>
              <a:buNone/>
            </a:pPr>
            <a:r>
              <a:rPr lang="en-US" sz="2800" b="1">
                <a:solidFill>
                  <a:srgbClr val="0F54C4"/>
                </a:solidFill>
                <a:latin typeface="Libre Franklin Medium"/>
                <a:ea typeface="Libre Franklin Medium"/>
                <a:cs typeface="Libre Franklin Medium"/>
                <a:sym typeface="Libre Franklin Medium"/>
              </a:rPr>
              <a:t>Anticipated timeline for Step 2</a:t>
            </a:r>
            <a:endParaRPr/>
          </a:p>
        </p:txBody>
      </p:sp>
      <p:sp>
        <p:nvSpPr>
          <p:cNvPr id="184" name="Google Shape;184;g2f67860f809_0_54"/>
          <p:cNvSpPr txBox="1"/>
          <p:nvPr/>
        </p:nvSpPr>
        <p:spPr>
          <a:xfrm>
            <a:off x="1070064" y="875490"/>
            <a:ext cx="8015400" cy="3989100"/>
          </a:xfrm>
          <a:prstGeom prst="rect">
            <a:avLst/>
          </a:prstGeom>
          <a:noFill/>
          <a:ln>
            <a:noFill/>
          </a:ln>
        </p:spPr>
        <p:txBody>
          <a:bodyPr spcFirstLastPara="1" wrap="square" lIns="91375" tIns="91375" rIns="91375" bIns="91375" anchor="t" anchorCtr="0">
            <a:normAutofit lnSpcReduction="20000"/>
          </a:bodyPr>
          <a:lstStyle/>
          <a:p>
            <a:pPr marL="0" marR="0" lvl="0" indent="0" algn="l" rtl="0">
              <a:lnSpc>
                <a:spcPct val="103500"/>
              </a:lnSpc>
              <a:spcBef>
                <a:spcPts val="0"/>
              </a:spcBef>
              <a:spcAft>
                <a:spcPts val="0"/>
              </a:spcAft>
              <a:buClr>
                <a:srgbClr val="000000"/>
              </a:buClr>
              <a:buSzPts val="1600"/>
              <a:buFont typeface="Arial"/>
              <a:buNone/>
            </a:pPr>
            <a:endParaRPr sz="1600" b="0" i="0" u="none" strike="noStrike" cap="none">
              <a:solidFill>
                <a:schemeClr val="dk1"/>
              </a:solidFill>
              <a:latin typeface="Libre Franklin Medium"/>
              <a:ea typeface="Libre Franklin Medium"/>
              <a:cs typeface="Libre Franklin Medium"/>
              <a:sym typeface="Libre Franklin Medium"/>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July-Aug</a:t>
            </a:r>
            <a:r>
              <a:rPr lang="en-US" sz="1600" b="0" i="0" u="none" strike="noStrike" cap="none">
                <a:solidFill>
                  <a:schemeClr val="dk1"/>
                </a:solidFill>
                <a:latin typeface="Arial"/>
                <a:ea typeface="Arial"/>
                <a:cs typeface="Arial"/>
                <a:sym typeface="Arial"/>
              </a:rPr>
              <a:t>: Stakeholder Workshops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Sep 2-26</a:t>
            </a:r>
            <a:r>
              <a:rPr lang="en-US" sz="1600" b="0" i="0" u="none" strike="noStrike" cap="none">
                <a:solidFill>
                  <a:schemeClr val="dk1"/>
                </a:solidFill>
                <a:latin typeface="Arial"/>
                <a:ea typeface="Arial"/>
                <a:cs typeface="Arial"/>
                <a:sym typeface="Arial"/>
              </a:rPr>
              <a:t>: Drafting of Step 2 Draft Revised Proposal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Sept 26</a:t>
            </a:r>
            <a:r>
              <a:rPr lang="en-US" sz="1600" b="0" i="0" u="none" strike="noStrike" cap="none">
                <a:solidFill>
                  <a:schemeClr val="dk1"/>
                </a:solidFill>
                <a:latin typeface="Arial"/>
                <a:ea typeface="Arial"/>
                <a:cs typeface="Arial"/>
                <a:sym typeface="Arial"/>
              </a:rPr>
              <a:t>: Issue Step 2 Draft Revised Proposal</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Sept 26-Oct 25</a:t>
            </a:r>
            <a:r>
              <a:rPr lang="en-US" sz="1600" b="0" i="0" u="none" strike="noStrike" cap="none">
                <a:solidFill>
                  <a:schemeClr val="dk1"/>
                </a:solidFill>
                <a:latin typeface="Arial"/>
                <a:ea typeface="Arial"/>
                <a:cs typeface="Arial"/>
                <a:sym typeface="Arial"/>
              </a:rPr>
              <a:t>: Open comment period (4 weeks)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Oct 4</a:t>
            </a:r>
            <a:r>
              <a:rPr lang="en-US" sz="1600" b="0" i="0" u="none" strike="noStrike" cap="none">
                <a:solidFill>
                  <a:schemeClr val="dk1"/>
                </a:solidFill>
                <a:latin typeface="Arial"/>
                <a:ea typeface="Arial"/>
                <a:cs typeface="Arial"/>
                <a:sym typeface="Arial"/>
              </a:rPr>
              <a:t>: Monthly Stakeholder Meeting (review Step 2 Draft Revised Proposal)</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Oct 25</a:t>
            </a:r>
            <a:r>
              <a:rPr lang="en-US" sz="1600" b="0" i="0" u="none" strike="noStrike" cap="none">
                <a:solidFill>
                  <a:schemeClr val="dk1"/>
                </a:solidFill>
                <a:latin typeface="Arial"/>
                <a:ea typeface="Arial"/>
                <a:cs typeface="Arial"/>
                <a:sym typeface="Arial"/>
              </a:rPr>
              <a:t>: Comments due on Step 2 Draft Revised Proposal</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Oct 28-Nov 14</a:t>
            </a:r>
            <a:r>
              <a:rPr lang="en-US" sz="1600" b="0" i="0" u="none" strike="noStrike" cap="none">
                <a:solidFill>
                  <a:schemeClr val="dk1"/>
                </a:solidFill>
                <a:latin typeface="Arial"/>
                <a:ea typeface="Arial"/>
                <a:cs typeface="Arial"/>
                <a:sym typeface="Arial"/>
              </a:rPr>
              <a:t>: Incorporate stakeholder feedback and make revisions to Step 2 Final Proposal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Nov 15</a:t>
            </a:r>
            <a:r>
              <a:rPr lang="en-US" sz="1600" b="0" i="0" u="none" strike="noStrike" cap="none">
                <a:solidFill>
                  <a:schemeClr val="dk1"/>
                </a:solidFill>
                <a:latin typeface="Arial"/>
                <a:ea typeface="Arial"/>
                <a:cs typeface="Arial"/>
                <a:sym typeface="Arial"/>
              </a:rPr>
              <a:t>: Issue Step 2 Final Proposal</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Nov 22</a:t>
            </a:r>
            <a:r>
              <a:rPr lang="en-US" sz="1600" b="0" i="0" u="none" strike="noStrike" cap="none">
                <a:solidFill>
                  <a:schemeClr val="dk1"/>
                </a:solidFill>
                <a:latin typeface="Arial"/>
                <a:ea typeface="Arial"/>
                <a:cs typeface="Arial"/>
                <a:sym typeface="Arial"/>
              </a:rPr>
              <a:t>: Monthly Stakeholder Meeting (review Step 2 Final Proposal and vote)</a:t>
            </a:r>
            <a:endParaRPr sz="1600" b="0" i="0" u="none" strike="noStrike" cap="none">
              <a:solidFill>
                <a:schemeClr val="dk1"/>
              </a:solidFill>
              <a:latin typeface="Libre Franklin Medium"/>
              <a:ea typeface="Libre Franklin Medium"/>
              <a:cs typeface="Libre Franklin Medium"/>
              <a:sym typeface="Libre Franklin Medium"/>
            </a:endParaRPr>
          </a:p>
        </p:txBody>
      </p:sp>
      <p:sp>
        <p:nvSpPr>
          <p:cNvPr id="185" name="Google Shape;185;g2f67860f809_0_54"/>
          <p:cNvSpPr txBox="1">
            <a:spLocks noGrp="1"/>
          </p:cNvSpPr>
          <p:nvPr>
            <p:ph type="sldNum" idx="12"/>
          </p:nvPr>
        </p:nvSpPr>
        <p:spPr>
          <a:xfrm>
            <a:off x="7774484" y="4736505"/>
            <a:ext cx="273600" cy="276900"/>
          </a:xfrm>
          <a:prstGeom prst="rect">
            <a:avLst/>
          </a:prstGeom>
          <a:noFill/>
          <a:ln>
            <a:noFill/>
          </a:ln>
        </p:spPr>
        <p:txBody>
          <a:bodyPr spcFirstLastPara="1" wrap="square" lIns="45675" tIns="45675" rIns="45675" bIns="45675" anchor="ctr" anchorCtr="0">
            <a:sp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ctrTitle" idx="4294967295"/>
          </p:nvPr>
        </p:nvSpPr>
        <p:spPr>
          <a:xfrm>
            <a:off x="1382699" y="781525"/>
            <a:ext cx="7449602" cy="2052600"/>
          </a:xfrm>
          <a:prstGeom prst="rect">
            <a:avLst/>
          </a:prstGeom>
          <a:noFill/>
          <a:ln>
            <a:noFill/>
          </a:ln>
        </p:spPr>
        <p:txBody>
          <a:bodyPr spcFirstLastPara="1" wrap="square" lIns="91400" tIns="91400" rIns="91400" bIns="91400" anchor="b" anchorCtr="0">
            <a:normAutofit/>
          </a:bodyPr>
          <a:lstStyle/>
          <a:p>
            <a:pPr marL="0" marR="0" lvl="0" indent="0" algn="ctr" rtl="0">
              <a:lnSpc>
                <a:spcPct val="100000"/>
              </a:lnSpc>
              <a:spcBef>
                <a:spcPts val="0"/>
              </a:spcBef>
              <a:spcAft>
                <a:spcPts val="0"/>
              </a:spcAft>
              <a:buClr>
                <a:schemeClr val="accent4"/>
              </a:buClr>
              <a:buSzPts val="5200"/>
              <a:buFont typeface="Libre Franklin Medium"/>
              <a:buNone/>
            </a:pPr>
            <a:r>
              <a:rPr lang="en-US" sz="5200" b="1" i="0" u="none" strike="noStrike" cap="none">
                <a:solidFill>
                  <a:schemeClr val="accent4"/>
                </a:solidFill>
                <a:latin typeface="Libre Franklin Medium"/>
                <a:ea typeface="Libre Franklin Medium"/>
                <a:cs typeface="Libre Franklin Medium"/>
                <a:sym typeface="Libre Franklin Medium"/>
              </a:rPr>
              <a:t>Thank You.</a:t>
            </a:r>
            <a:endParaRPr sz="5200" b="1" i="0" u="none" strike="noStrike" cap="none">
              <a:solidFill>
                <a:schemeClr val="accent4"/>
              </a:solidFill>
              <a:latin typeface="Libre Franklin Medium"/>
              <a:ea typeface="Libre Franklin Medium"/>
              <a:cs typeface="Libre Franklin Medium"/>
              <a:sym typeface="Libre Franklin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5"/>
          <p:cNvSpPr txBox="1"/>
          <p:nvPr/>
        </p:nvSpPr>
        <p:spPr>
          <a:xfrm>
            <a:off x="1176542" y="1106550"/>
            <a:ext cx="77562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F54C4"/>
              </a:buClr>
              <a:buSzPts val="5200"/>
              <a:buFont typeface="Libre Franklin Medium"/>
              <a:buNone/>
            </a:pPr>
            <a:r>
              <a:rPr lang="en-US" sz="3500" b="1" i="0" u="none" strike="noStrike" cap="none">
                <a:solidFill>
                  <a:schemeClr val="accent1"/>
                </a:solidFill>
                <a:latin typeface="Libre Franklin Medium"/>
                <a:ea typeface="Libre Franklin Medium"/>
                <a:cs typeface="Libre Franklin Medium"/>
                <a:sym typeface="Libre Franklin Medium"/>
              </a:rPr>
              <a:t>Pam Sporborg, Portland General Electric</a:t>
            </a:r>
            <a:endParaRPr sz="3500" b="1" i="0" u="none" strike="noStrike" cap="none">
              <a:solidFill>
                <a:schemeClr val="accen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F54C4"/>
              </a:buClr>
              <a:buSzPts val="5200"/>
              <a:buFont typeface="Libre Franklin Medium"/>
              <a:buNone/>
            </a:pPr>
            <a:endParaRPr sz="3500" b="1" i="0" u="none" strike="noStrike" cap="none">
              <a:solidFill>
                <a:schemeClr val="accent1"/>
              </a:solidFill>
              <a:latin typeface="Libre Franklin Medium"/>
              <a:ea typeface="Libre Franklin Medium"/>
              <a:cs typeface="Libre Franklin Medium"/>
              <a:sym typeface="Libre Franklin Medium"/>
            </a:endParaRPr>
          </a:p>
          <a:p>
            <a:pPr marL="0" marR="0" lvl="0" indent="0" algn="l" rtl="0">
              <a:lnSpc>
                <a:spcPct val="100000"/>
              </a:lnSpc>
              <a:spcBef>
                <a:spcPts val="0"/>
              </a:spcBef>
              <a:spcAft>
                <a:spcPts val="0"/>
              </a:spcAft>
              <a:buClr>
                <a:srgbClr val="0F54C4"/>
              </a:buClr>
              <a:buSzPts val="5200"/>
              <a:buFont typeface="Libre Franklin Medium"/>
              <a:buNone/>
            </a:pPr>
            <a:r>
              <a:rPr lang="en-US" sz="3500" b="1" i="0" u="none" strike="noStrike" cap="none">
                <a:solidFill>
                  <a:schemeClr val="accent1"/>
                </a:solidFill>
                <a:latin typeface="Libre Franklin Medium"/>
                <a:ea typeface="Libre Franklin Medium"/>
                <a:cs typeface="Libre Franklin Medium"/>
                <a:sym typeface="Libre Franklin Medium"/>
              </a:rPr>
              <a:t>Kathleen Staks, Western Freedom</a:t>
            </a:r>
            <a:endParaRPr sz="3500" b="1" i="0" u="none" strike="noStrike" cap="none">
              <a:solidFill>
                <a:schemeClr val="accent1"/>
              </a:solidFill>
              <a:latin typeface="Libre Franklin Medium"/>
              <a:ea typeface="Libre Franklin Medium"/>
              <a:cs typeface="Libre Franklin Medium"/>
              <a:sym typeface="Libre Franklin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7393ea363a_0_0"/>
          <p:cNvSpPr txBox="1">
            <a:spLocks noGrp="1"/>
          </p:cNvSpPr>
          <p:nvPr>
            <p:ph type="body" idx="1"/>
          </p:nvPr>
        </p:nvSpPr>
        <p:spPr>
          <a:xfrm>
            <a:off x="1382700" y="1058125"/>
            <a:ext cx="6887400" cy="3416400"/>
          </a:xfrm>
          <a:prstGeom prst="rect">
            <a:avLst/>
          </a:prstGeom>
          <a:noFill/>
          <a:ln>
            <a:noFill/>
          </a:ln>
        </p:spPr>
        <p:txBody>
          <a:bodyPr spcFirstLastPara="1" wrap="square" lIns="91400" tIns="91400" rIns="91400" bIns="91400" anchor="t" anchorCtr="0">
            <a:normAutofit/>
          </a:bodyPr>
          <a:lstStyle/>
          <a:p>
            <a:pPr marL="0" lvl="0" indent="0" algn="ctr" rtl="0">
              <a:lnSpc>
                <a:spcPct val="100000"/>
              </a:lnSpc>
              <a:spcBef>
                <a:spcPts val="0"/>
              </a:spcBef>
              <a:spcAft>
                <a:spcPts val="0"/>
              </a:spcAft>
              <a:buClr>
                <a:schemeClr val="accent4"/>
              </a:buClr>
              <a:buSzPts val="5200"/>
              <a:buFont typeface="Libre Franklin Medium"/>
              <a:buNone/>
            </a:pPr>
            <a:r>
              <a:rPr lang="en-US" sz="5200" b="1">
                <a:solidFill>
                  <a:srgbClr val="0F54C4"/>
                </a:solidFill>
                <a:latin typeface="Libre Franklin Medium"/>
                <a:ea typeface="Libre Franklin Medium"/>
                <a:cs typeface="Libre Franklin Medium"/>
                <a:sym typeface="Libre Franklin Medium"/>
              </a:rPr>
              <a:t>Pathways Initiative Background</a:t>
            </a:r>
            <a:endParaRPr sz="5200" b="1">
              <a:solidFill>
                <a:srgbClr val="0F54C4"/>
              </a:solidFill>
              <a:latin typeface="Libre Franklin Medium"/>
              <a:ea typeface="Libre Franklin Medium"/>
              <a:cs typeface="Libre Franklin Medium"/>
              <a:sym typeface="Libre Franklin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27393ea363a_0_8"/>
          <p:cNvSpPr txBox="1">
            <a:spLocks noGrp="1"/>
          </p:cNvSpPr>
          <p:nvPr>
            <p:ph type="body" idx="1"/>
          </p:nvPr>
        </p:nvSpPr>
        <p:spPr>
          <a:xfrm>
            <a:off x="1382700" y="1058125"/>
            <a:ext cx="7224900" cy="3564600"/>
          </a:xfrm>
          <a:prstGeom prst="rect">
            <a:avLst/>
          </a:prstGeom>
          <a:noFill/>
          <a:ln>
            <a:noFill/>
          </a:ln>
        </p:spPr>
        <p:txBody>
          <a:bodyPr spcFirstLastPara="1" wrap="square" lIns="91400" tIns="91400" rIns="91400" bIns="91400" anchor="t" anchorCtr="0">
            <a:normAutofit fontScale="70000" lnSpcReduction="20000"/>
          </a:bodyPr>
          <a:lstStyle/>
          <a:p>
            <a:pPr marL="0" lvl="0" indent="0" algn="l" rtl="0">
              <a:lnSpc>
                <a:spcPct val="115000"/>
              </a:lnSpc>
              <a:spcBef>
                <a:spcPts val="0"/>
              </a:spcBef>
              <a:spcAft>
                <a:spcPts val="0"/>
              </a:spcAft>
              <a:buSzPct val="61110"/>
              <a:buNone/>
            </a:pPr>
            <a:r>
              <a:rPr lang="en-US" sz="1800">
                <a:solidFill>
                  <a:schemeClr val="dk1"/>
                </a:solidFill>
                <a:latin typeface="Arial"/>
                <a:ea typeface="Arial"/>
                <a:cs typeface="Arial"/>
                <a:sym typeface="Arial"/>
              </a:rPr>
              <a:t>The Mission of the Launch Committee of the WWGPI (Committee) is to develop and form a new and independent entity with an </a:t>
            </a:r>
            <a:r>
              <a:rPr lang="en-US" sz="1800" b="1">
                <a:solidFill>
                  <a:schemeClr val="dk1"/>
                </a:solidFill>
                <a:latin typeface="Arial"/>
                <a:ea typeface="Arial"/>
                <a:cs typeface="Arial"/>
                <a:sym typeface="Arial"/>
              </a:rPr>
              <a:t>independent governance structure</a:t>
            </a:r>
            <a:r>
              <a:rPr lang="en-US" sz="1800">
                <a:solidFill>
                  <a:schemeClr val="dk1"/>
                </a:solidFill>
                <a:latin typeface="Arial"/>
                <a:ea typeface="Arial"/>
                <a:cs typeface="Arial"/>
                <a:sym typeface="Arial"/>
              </a:rPr>
              <a:t> that is capable of overseeing an expansive suite of West-wide wholesale electricity markets and related functions based on the following core principles: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SzPct val="61110"/>
              <a:buNone/>
            </a:pPr>
            <a:endParaRPr sz="1800">
              <a:solidFill>
                <a:schemeClr val="dk1"/>
              </a:solidFill>
              <a:latin typeface="Arial"/>
              <a:ea typeface="Arial"/>
              <a:cs typeface="Arial"/>
              <a:sym typeface="Arial"/>
            </a:endParaRPr>
          </a:p>
          <a:p>
            <a:pPr marL="457200" lvl="0" indent="-308610" algn="l" rtl="0">
              <a:lnSpc>
                <a:spcPct val="115000"/>
              </a:lnSpc>
              <a:spcBef>
                <a:spcPts val="0"/>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entity should enable the </a:t>
            </a:r>
            <a:r>
              <a:rPr lang="en-US" sz="1800" b="1">
                <a:solidFill>
                  <a:schemeClr val="dk1"/>
                </a:solidFill>
                <a:latin typeface="Arial"/>
                <a:ea typeface="Arial"/>
                <a:cs typeface="Arial"/>
                <a:sym typeface="Arial"/>
              </a:rPr>
              <a:t>largest footprint possible that includes California</a:t>
            </a:r>
            <a:r>
              <a:rPr lang="en-US" sz="1800">
                <a:solidFill>
                  <a:schemeClr val="dk1"/>
                </a:solidFill>
                <a:latin typeface="Arial"/>
                <a:ea typeface="Arial"/>
                <a:cs typeface="Arial"/>
                <a:sym typeface="Arial"/>
              </a:rPr>
              <a:t>, and maximizes overall consumer benefits;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entity will include i</a:t>
            </a:r>
            <a:r>
              <a:rPr lang="en-US" sz="1800" b="1">
                <a:solidFill>
                  <a:schemeClr val="dk1"/>
                </a:solidFill>
                <a:latin typeface="Arial"/>
                <a:ea typeface="Arial"/>
                <a:cs typeface="Arial"/>
                <a:sym typeface="Arial"/>
              </a:rPr>
              <a:t>ndependent governance</a:t>
            </a:r>
            <a:r>
              <a:rPr lang="en-US" sz="1800">
                <a:solidFill>
                  <a:schemeClr val="dk1"/>
                </a:solidFill>
                <a:latin typeface="Arial"/>
                <a:ea typeface="Arial"/>
                <a:cs typeface="Arial"/>
                <a:sym typeface="Arial"/>
              </a:rPr>
              <a:t> for all market operations;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new entity will </a:t>
            </a:r>
            <a:r>
              <a:rPr lang="en-US" sz="1800" b="1">
                <a:solidFill>
                  <a:schemeClr val="dk1"/>
                </a:solidFill>
                <a:latin typeface="Arial"/>
                <a:ea typeface="Arial"/>
                <a:cs typeface="Arial"/>
                <a:sym typeface="Arial"/>
              </a:rPr>
              <a:t>preserve and build upon existing CAISO market structures</a:t>
            </a:r>
            <a:r>
              <a:rPr lang="en-US" sz="1800">
                <a:solidFill>
                  <a:schemeClr val="dk1"/>
                </a:solidFill>
                <a:latin typeface="Arial"/>
                <a:ea typeface="Arial"/>
                <a:cs typeface="Arial"/>
                <a:sym typeface="Arial"/>
              </a:rPr>
              <a:t> that serve over 80% of the Western Interconnection, including the Western Energy Imbalance Market (WEIM) and the Extended Day Ahead Market (EDAM);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A primary goal will be to </a:t>
            </a:r>
            <a:r>
              <a:rPr lang="en-US" sz="1800" b="1">
                <a:solidFill>
                  <a:schemeClr val="dk1"/>
                </a:solidFill>
                <a:latin typeface="Arial"/>
                <a:ea typeface="Arial"/>
                <a:cs typeface="Arial"/>
                <a:sym typeface="Arial"/>
              </a:rPr>
              <a:t>minimize duplication and incurrence of costs</a:t>
            </a:r>
            <a:r>
              <a:rPr lang="en-US" sz="1800">
                <a:solidFill>
                  <a:schemeClr val="dk1"/>
                </a:solidFill>
                <a:latin typeface="Arial"/>
                <a:ea typeface="Arial"/>
                <a:cs typeface="Arial"/>
                <a:sym typeface="Arial"/>
              </a:rPr>
              <a:t> for both the market operator and market participants; and </a:t>
            </a:r>
            <a:endParaRPr sz="1800">
              <a:solidFill>
                <a:schemeClr val="dk1"/>
              </a:solidFill>
              <a:latin typeface="Arial"/>
              <a:ea typeface="Arial"/>
              <a:cs typeface="Arial"/>
              <a:sym typeface="Arial"/>
            </a:endParaRPr>
          </a:p>
          <a:p>
            <a:pPr marL="457200" lvl="0" indent="-308610" algn="l" rtl="0">
              <a:lnSpc>
                <a:spcPct val="115000"/>
              </a:lnSpc>
              <a:spcBef>
                <a:spcPts val="75"/>
              </a:spcBef>
              <a:spcAft>
                <a:spcPts val="0"/>
              </a:spcAft>
              <a:buClr>
                <a:schemeClr val="dk1"/>
              </a:buClr>
              <a:buSzPct val="100000"/>
              <a:buFont typeface="Arial"/>
              <a:buChar char="●"/>
            </a:pPr>
            <a:r>
              <a:rPr lang="en-US" sz="1800">
                <a:solidFill>
                  <a:schemeClr val="dk1"/>
                </a:solidFill>
                <a:latin typeface="Arial"/>
                <a:ea typeface="Arial"/>
                <a:cs typeface="Arial"/>
                <a:sym typeface="Arial"/>
              </a:rPr>
              <a:t>The structure should be flexible to accommodate the future voluntary provisions of </a:t>
            </a:r>
            <a:r>
              <a:rPr lang="en-US" sz="1800" b="1">
                <a:solidFill>
                  <a:schemeClr val="dk1"/>
                </a:solidFill>
                <a:latin typeface="Arial"/>
                <a:ea typeface="Arial"/>
                <a:cs typeface="Arial"/>
                <a:sym typeface="Arial"/>
              </a:rPr>
              <a:t>full regional transmission organization (RTO) services</a:t>
            </a:r>
            <a:r>
              <a:rPr lang="en-US" sz="1800">
                <a:solidFill>
                  <a:schemeClr val="dk1"/>
                </a:solidFill>
                <a:latin typeface="Arial"/>
                <a:ea typeface="Arial"/>
                <a:cs typeface="Arial"/>
                <a:sym typeface="Arial"/>
              </a:rPr>
              <a:t> for those entities that desire to do so, but not mandate that any entity must join such a future potential RTO.</a:t>
            </a:r>
            <a:endParaRPr sz="1800" i="1">
              <a:solidFill>
                <a:schemeClr val="hlink"/>
              </a:solidFill>
              <a:latin typeface="Arial"/>
              <a:ea typeface="Arial"/>
              <a:cs typeface="Arial"/>
              <a:sym typeface="Arial"/>
            </a:endParaRPr>
          </a:p>
          <a:p>
            <a:pPr marL="0" lvl="0" indent="0" algn="l" rtl="0">
              <a:lnSpc>
                <a:spcPct val="115000"/>
              </a:lnSpc>
              <a:spcBef>
                <a:spcPts val="75"/>
              </a:spcBef>
              <a:spcAft>
                <a:spcPts val="0"/>
              </a:spcAft>
              <a:buSzPct val="100000"/>
              <a:buNone/>
            </a:pPr>
            <a:endParaRPr/>
          </a:p>
        </p:txBody>
      </p:sp>
      <p:sp>
        <p:nvSpPr>
          <p:cNvPr id="82" name="Google Shape;82;g27393ea363a_0_8"/>
          <p:cNvSpPr txBox="1">
            <a:spLocks noGrp="1"/>
          </p:cNvSpPr>
          <p:nvPr>
            <p:ph type="body" idx="1"/>
          </p:nvPr>
        </p:nvSpPr>
        <p:spPr>
          <a:xfrm>
            <a:off x="1382700" y="265524"/>
            <a:ext cx="7449600" cy="79260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0"/>
              </a:spcBef>
              <a:spcAft>
                <a:spcPts val="0"/>
              </a:spcAft>
              <a:buSzPts val="1400"/>
              <a:buNone/>
            </a:pPr>
            <a:r>
              <a:rPr lang="en-US" sz="2800" b="1">
                <a:solidFill>
                  <a:srgbClr val="0F54C4"/>
                </a:solidFill>
              </a:rPr>
              <a:t>Launch Committee Mission</a:t>
            </a:r>
            <a:endParaRPr sz="2800" b="1">
              <a:solidFill>
                <a:srgbClr val="0F54C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7393ea363a_0_84"/>
          <p:cNvSpPr txBox="1">
            <a:spLocks noGrp="1"/>
          </p:cNvSpPr>
          <p:nvPr>
            <p:ph type="body" idx="1"/>
          </p:nvPr>
        </p:nvSpPr>
        <p:spPr>
          <a:xfrm>
            <a:off x="1382700" y="265524"/>
            <a:ext cx="7449600" cy="7926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0"/>
              </a:spcAft>
              <a:buSzPts val="2800"/>
              <a:buNone/>
            </a:pPr>
            <a:r>
              <a:rPr lang="en-US"/>
              <a:t>Evaluation Criteria</a:t>
            </a:r>
            <a:endParaRPr/>
          </a:p>
        </p:txBody>
      </p:sp>
      <p:sp>
        <p:nvSpPr>
          <p:cNvPr id="88" name="Google Shape;88;g27393ea363a_0_84"/>
          <p:cNvSpPr txBox="1">
            <a:spLocks noGrp="1"/>
          </p:cNvSpPr>
          <p:nvPr>
            <p:ph type="body" idx="3"/>
          </p:nvPr>
        </p:nvSpPr>
        <p:spPr>
          <a:xfrm>
            <a:off x="1382700" y="1067400"/>
            <a:ext cx="7321200" cy="3317100"/>
          </a:xfrm>
          <a:prstGeom prst="rect">
            <a:avLst/>
          </a:prstGeom>
          <a:noFill/>
          <a:ln>
            <a:noFill/>
          </a:ln>
        </p:spPr>
        <p:txBody>
          <a:bodyPr spcFirstLastPara="1" wrap="square" lIns="91400" tIns="91400" rIns="91400" bIns="91400" anchor="t" anchorCtr="0">
            <a:normAutofit fontScale="70000" lnSpcReduction="10000"/>
          </a:bodyPr>
          <a:lstStyle/>
          <a:p>
            <a:pPr marL="0" lvl="0" indent="0" algn="l" rtl="0">
              <a:lnSpc>
                <a:spcPct val="115000"/>
              </a:lnSpc>
              <a:spcBef>
                <a:spcPts val="0"/>
              </a:spcBef>
              <a:spcAft>
                <a:spcPts val="0"/>
              </a:spcAft>
              <a:buSzPct val="142857"/>
              <a:buNone/>
            </a:pPr>
            <a:r>
              <a:rPr lang="en-US" sz="1800">
                <a:solidFill>
                  <a:schemeClr val="dk1"/>
                </a:solidFill>
                <a:latin typeface="Arial"/>
                <a:ea typeface="Arial"/>
                <a:cs typeface="Arial"/>
                <a:sym typeface="Arial"/>
              </a:rPr>
              <a:t>1. </a:t>
            </a:r>
            <a:r>
              <a:rPr lang="en-US" sz="1800" b="1">
                <a:solidFill>
                  <a:schemeClr val="dk1"/>
                </a:solidFill>
                <a:latin typeface="Arial"/>
                <a:ea typeface="Arial"/>
                <a:cs typeface="Arial"/>
                <a:sym typeface="Arial"/>
              </a:rPr>
              <a:t>Maximized net benefits</a:t>
            </a:r>
            <a:r>
              <a:rPr lang="en-US" sz="1800">
                <a:solidFill>
                  <a:schemeClr val="dk1"/>
                </a:solidFill>
                <a:latin typeface="Arial"/>
                <a:ea typeface="Arial"/>
                <a:cs typeface="Arial"/>
                <a:sym typeface="Arial"/>
              </a:rPr>
              <a:t>, including reliability, affordability and environmental benefits, recognizing startup and ongoing costs, and considering both new benefits and impacts on existing benefits.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10"/>
              <a:buFont typeface="Arial"/>
              <a:buNone/>
            </a:pPr>
            <a:r>
              <a:rPr lang="en-US" sz="1800">
                <a:solidFill>
                  <a:schemeClr val="dk1"/>
                </a:solidFill>
                <a:latin typeface="Arial"/>
                <a:ea typeface="Arial"/>
                <a:cs typeface="Arial"/>
                <a:sym typeface="Arial"/>
              </a:rPr>
              <a:t>2. </a:t>
            </a:r>
            <a:r>
              <a:rPr lang="en-US" sz="1800" b="1">
                <a:solidFill>
                  <a:schemeClr val="dk1"/>
                </a:solidFill>
                <a:latin typeface="Arial"/>
                <a:ea typeface="Arial"/>
                <a:cs typeface="Arial"/>
                <a:sym typeface="Arial"/>
              </a:rPr>
              <a:t>Equitable representation</a:t>
            </a:r>
            <a:r>
              <a:rPr lang="en-US" sz="1800">
                <a:solidFill>
                  <a:schemeClr val="dk1"/>
                </a:solidFill>
                <a:latin typeface="Arial"/>
                <a:ea typeface="Arial"/>
                <a:cs typeface="Arial"/>
                <a:sym typeface="Arial"/>
              </a:rPr>
              <a:t> across the Western region and among all market participants, including for a wide range of legal entities.</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10"/>
              <a:buFont typeface="Arial"/>
              <a:buNone/>
            </a:pPr>
            <a:r>
              <a:rPr lang="en-US" sz="1800">
                <a:solidFill>
                  <a:schemeClr val="dk1"/>
                </a:solidFill>
                <a:latin typeface="Arial"/>
                <a:ea typeface="Arial"/>
                <a:cs typeface="Arial"/>
                <a:sym typeface="Arial"/>
              </a:rPr>
              <a:t>3. </a:t>
            </a:r>
            <a:r>
              <a:rPr lang="en-US" sz="1800" b="1">
                <a:solidFill>
                  <a:schemeClr val="dk1"/>
                </a:solidFill>
                <a:latin typeface="Arial"/>
                <a:ea typeface="Arial"/>
                <a:cs typeface="Arial"/>
                <a:sym typeface="Arial"/>
              </a:rPr>
              <a:t>A governance structure </a:t>
            </a:r>
            <a:r>
              <a:rPr lang="en-US" sz="1800">
                <a:solidFill>
                  <a:schemeClr val="dk1"/>
                </a:solidFill>
                <a:latin typeface="Arial"/>
                <a:ea typeface="Arial"/>
                <a:cs typeface="Arial"/>
                <a:sym typeface="Arial"/>
              </a:rPr>
              <a:t>independent of any single state, participant, or class of participants.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10"/>
              <a:buFont typeface="Arial"/>
              <a:buNone/>
            </a:pPr>
            <a:r>
              <a:rPr lang="en-US" sz="1800">
                <a:solidFill>
                  <a:schemeClr val="dk1"/>
                </a:solidFill>
                <a:latin typeface="Arial"/>
                <a:ea typeface="Arial"/>
                <a:cs typeface="Arial"/>
                <a:sym typeface="Arial"/>
              </a:rPr>
              <a:t>4. </a:t>
            </a:r>
            <a:r>
              <a:rPr lang="en-US" sz="1800" b="1">
                <a:solidFill>
                  <a:schemeClr val="dk1"/>
                </a:solidFill>
                <a:latin typeface="Arial"/>
                <a:ea typeface="Arial"/>
                <a:cs typeface="Arial"/>
                <a:sym typeface="Arial"/>
              </a:rPr>
              <a:t>Organizational flexibility </a:t>
            </a:r>
            <a:r>
              <a:rPr lang="en-US" sz="1800">
                <a:solidFill>
                  <a:schemeClr val="dk1"/>
                </a:solidFill>
                <a:latin typeface="Arial"/>
                <a:ea typeface="Arial"/>
                <a:cs typeface="Arial"/>
                <a:sym typeface="Arial"/>
              </a:rPr>
              <a:t>to accommodate future expansion of regional solutions and to create a credible and timely path to a voluntary RTO, including the balancing authority and transmission planning functions.</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10"/>
              <a:buFont typeface="Arial"/>
              <a:buNone/>
            </a:pPr>
            <a:r>
              <a:rPr lang="en-US" sz="1800">
                <a:solidFill>
                  <a:schemeClr val="dk1"/>
                </a:solidFill>
                <a:latin typeface="Arial"/>
                <a:ea typeface="Arial"/>
                <a:cs typeface="Arial"/>
                <a:sym typeface="Arial"/>
              </a:rPr>
              <a:t>5. </a:t>
            </a:r>
            <a:r>
              <a:rPr lang="en-US" sz="1800" b="1">
                <a:solidFill>
                  <a:schemeClr val="dk1"/>
                </a:solidFill>
                <a:latin typeface="Arial"/>
                <a:ea typeface="Arial"/>
                <a:cs typeface="Arial"/>
                <a:sym typeface="Arial"/>
              </a:rPr>
              <a:t>Optionality </a:t>
            </a:r>
            <a:r>
              <a:rPr lang="en-US" sz="1800">
                <a:solidFill>
                  <a:schemeClr val="dk1"/>
                </a:solidFill>
                <a:latin typeface="Arial"/>
                <a:ea typeface="Arial"/>
                <a:cs typeface="Arial"/>
                <a:sym typeface="Arial"/>
              </a:rPr>
              <a:t>to allow market participants to choose the market services they value.</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10"/>
              <a:buFont typeface="Arial"/>
              <a:buNone/>
            </a:pPr>
            <a:r>
              <a:rPr lang="en-US" sz="1800">
                <a:solidFill>
                  <a:schemeClr val="dk1"/>
                </a:solidFill>
                <a:latin typeface="Arial"/>
                <a:ea typeface="Arial"/>
                <a:cs typeface="Arial"/>
                <a:sym typeface="Arial"/>
              </a:rPr>
              <a:t>6. </a:t>
            </a:r>
            <a:r>
              <a:rPr lang="en-US" sz="1800" b="1">
                <a:solidFill>
                  <a:schemeClr val="dk1"/>
                </a:solidFill>
                <a:latin typeface="Arial"/>
                <a:ea typeface="Arial"/>
                <a:cs typeface="Arial"/>
                <a:sym typeface="Arial"/>
              </a:rPr>
              <a:t>Preservation </a:t>
            </a:r>
            <a:r>
              <a:rPr lang="en-US" sz="1800">
                <a:solidFill>
                  <a:schemeClr val="dk1"/>
                </a:solidFill>
                <a:latin typeface="Arial"/>
                <a:ea typeface="Arial"/>
                <a:cs typeface="Arial"/>
                <a:sym typeface="Arial"/>
              </a:rPr>
              <a:t>of existing balancing authorities’ ability to maintain independence, authority, and governance. </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10"/>
              <a:buFont typeface="Arial"/>
              <a:buNone/>
            </a:pPr>
            <a:r>
              <a:rPr lang="en-US" sz="1800">
                <a:solidFill>
                  <a:schemeClr val="dk1"/>
                </a:solidFill>
                <a:latin typeface="Arial"/>
                <a:ea typeface="Arial"/>
                <a:cs typeface="Arial"/>
                <a:sym typeface="Arial"/>
              </a:rPr>
              <a:t>7. </a:t>
            </a:r>
            <a:r>
              <a:rPr lang="en-US" sz="1800" b="1">
                <a:solidFill>
                  <a:schemeClr val="dk1"/>
                </a:solidFill>
                <a:latin typeface="Arial"/>
                <a:ea typeface="Arial"/>
                <a:cs typeface="Arial"/>
                <a:sym typeface="Arial"/>
              </a:rPr>
              <a:t>An implementation timeline </a:t>
            </a:r>
            <a:r>
              <a:rPr lang="en-US" sz="1800">
                <a:solidFill>
                  <a:schemeClr val="dk1"/>
                </a:solidFill>
                <a:latin typeface="Arial"/>
                <a:ea typeface="Arial"/>
                <a:cs typeface="Arial"/>
                <a:sym typeface="Arial"/>
              </a:rPr>
              <a:t>that promotes broad market participation.</a:t>
            </a:r>
            <a:endParaRPr sz="18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ct val="61110"/>
              <a:buFont typeface="Arial"/>
              <a:buNone/>
            </a:pPr>
            <a:r>
              <a:rPr lang="en-US" sz="1800">
                <a:solidFill>
                  <a:srgbClr val="0000FF"/>
                </a:solidFill>
                <a:latin typeface="Arial"/>
                <a:ea typeface="Arial"/>
                <a:cs typeface="Arial"/>
                <a:sym typeface="Arial"/>
              </a:rPr>
              <a:t>8. </a:t>
            </a:r>
            <a:r>
              <a:rPr lang="en-US" sz="1800" b="1" i="1">
                <a:solidFill>
                  <a:srgbClr val="0000FF"/>
                </a:solidFill>
                <a:latin typeface="Arial"/>
                <a:ea typeface="Arial"/>
                <a:cs typeface="Arial"/>
                <a:sym typeface="Arial"/>
              </a:rPr>
              <a:t>Respect for state authority </a:t>
            </a:r>
            <a:r>
              <a:rPr lang="en-US" sz="1800" i="1">
                <a:solidFill>
                  <a:srgbClr val="0000FF"/>
                </a:solidFill>
                <a:latin typeface="Arial"/>
                <a:ea typeface="Arial"/>
                <a:cs typeface="Arial"/>
                <a:sym typeface="Arial"/>
              </a:rPr>
              <a:t>to set procurement, environmental, reliability and other public interest policies.</a:t>
            </a:r>
            <a:endParaRPr sz="1800" i="1">
              <a:solidFill>
                <a:srgbClr val="0000FF"/>
              </a:solidFill>
              <a:latin typeface="Arial"/>
              <a:ea typeface="Arial"/>
              <a:cs typeface="Arial"/>
              <a:sym typeface="Arial"/>
            </a:endParaRPr>
          </a:p>
          <a:p>
            <a:pPr marL="0" lvl="0" indent="0" algn="ctr" rtl="0">
              <a:lnSpc>
                <a:spcPct val="100000"/>
              </a:lnSpc>
              <a:spcBef>
                <a:spcPts val="0"/>
              </a:spcBef>
              <a:spcAft>
                <a:spcPts val="0"/>
              </a:spcAft>
              <a:buSzPct val="91836"/>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7393ea363a_1_84"/>
          <p:cNvSpPr txBox="1"/>
          <p:nvPr/>
        </p:nvSpPr>
        <p:spPr>
          <a:xfrm>
            <a:off x="1534846" y="285691"/>
            <a:ext cx="53103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F54C4"/>
                </a:solidFill>
                <a:latin typeface="Libre Franklin"/>
                <a:ea typeface="Libre Franklin"/>
                <a:cs typeface="Libre Franklin"/>
                <a:sym typeface="Libre Franklin"/>
              </a:rPr>
              <a:t>Pathways Initiative</a:t>
            </a:r>
            <a:endParaRPr sz="3200" b="1" i="0" u="none" strike="noStrike" cap="none">
              <a:solidFill>
                <a:srgbClr val="0F54C4"/>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F54C4"/>
                </a:solidFill>
                <a:latin typeface="Libre Franklin"/>
                <a:ea typeface="Libre Franklin"/>
                <a:cs typeface="Libre Franklin"/>
                <a:sym typeface="Libre Franklin"/>
              </a:rPr>
              <a:t>Stepwise Process</a:t>
            </a:r>
            <a:endParaRPr sz="2800" b="1" i="0" u="none" strike="noStrike" cap="none">
              <a:solidFill>
                <a:srgbClr val="0F54C4"/>
              </a:solidFill>
              <a:latin typeface="Libre Franklin"/>
              <a:ea typeface="Libre Franklin"/>
              <a:cs typeface="Libre Franklin"/>
              <a:sym typeface="Libre Franklin"/>
            </a:endParaRPr>
          </a:p>
        </p:txBody>
      </p:sp>
      <p:grpSp>
        <p:nvGrpSpPr>
          <p:cNvPr id="94" name="Google Shape;94;g27393ea363a_1_84"/>
          <p:cNvGrpSpPr/>
          <p:nvPr/>
        </p:nvGrpSpPr>
        <p:grpSpPr>
          <a:xfrm>
            <a:off x="1752307" y="1287068"/>
            <a:ext cx="6625743" cy="3437048"/>
            <a:chOff x="1752307" y="1287068"/>
            <a:chExt cx="6625743" cy="3437048"/>
          </a:xfrm>
        </p:grpSpPr>
        <p:grpSp>
          <p:nvGrpSpPr>
            <p:cNvPr id="95" name="Google Shape;95;g27393ea363a_1_84"/>
            <p:cNvGrpSpPr/>
            <p:nvPr/>
          </p:nvGrpSpPr>
          <p:grpSpPr>
            <a:xfrm>
              <a:off x="1752307" y="1758919"/>
              <a:ext cx="6625743" cy="2965197"/>
              <a:chOff x="707" y="696455"/>
              <a:chExt cx="6625743" cy="2965197"/>
            </a:xfrm>
          </p:grpSpPr>
          <p:sp>
            <p:nvSpPr>
              <p:cNvPr id="96" name="Google Shape;96;g27393ea363a_1_84"/>
              <p:cNvSpPr/>
              <p:nvPr/>
            </p:nvSpPr>
            <p:spPr>
              <a:xfrm rot="5400000">
                <a:off x="412157" y="1413154"/>
                <a:ext cx="1239600" cy="2062500"/>
              </a:xfrm>
              <a:prstGeom prst="corner">
                <a:avLst>
                  <a:gd name="adj1" fmla="val 16120"/>
                  <a:gd name="adj2" fmla="val 1611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27393ea363a_1_84"/>
              <p:cNvSpPr/>
              <p:nvPr/>
            </p:nvSpPr>
            <p:spPr>
              <a:xfrm>
                <a:off x="205268" y="2029352"/>
                <a:ext cx="1862100" cy="163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g27393ea363a_1_84"/>
              <p:cNvSpPr txBox="1"/>
              <p:nvPr/>
            </p:nvSpPr>
            <p:spPr>
              <a:xfrm>
                <a:off x="205268" y="2029352"/>
                <a:ext cx="1862100" cy="1632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Elevate WEIM/EDAM Governing Body authority in the governance of existing CAISO energy markets </a:t>
                </a:r>
                <a:endParaRPr sz="1400" b="0" i="0" u="none" strike="noStrike" cap="none">
                  <a:solidFill>
                    <a:srgbClr val="000000"/>
                  </a:solidFill>
                  <a:latin typeface="Arial"/>
                  <a:ea typeface="Arial"/>
                  <a:cs typeface="Arial"/>
                  <a:sym typeface="Arial"/>
                </a:endParaRPr>
              </a:p>
            </p:txBody>
          </p:sp>
          <p:sp>
            <p:nvSpPr>
              <p:cNvPr id="99" name="Google Shape;99;g27393ea363a_1_84"/>
              <p:cNvSpPr/>
              <p:nvPr/>
            </p:nvSpPr>
            <p:spPr>
              <a:xfrm>
                <a:off x="1716006" y="1261250"/>
                <a:ext cx="351300" cy="351300"/>
              </a:xfrm>
              <a:prstGeom prst="triangle">
                <a:avLst>
                  <a:gd name="adj" fmla="val 10000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7393ea363a_1_84"/>
              <p:cNvSpPr/>
              <p:nvPr/>
            </p:nvSpPr>
            <p:spPr>
              <a:xfrm rot="5400000">
                <a:off x="2691698" y="849080"/>
                <a:ext cx="1239600" cy="2062500"/>
              </a:xfrm>
              <a:prstGeom prst="corner">
                <a:avLst>
                  <a:gd name="adj1" fmla="val 16120"/>
                  <a:gd name="adj2" fmla="val 1611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g27393ea363a_1_84"/>
              <p:cNvSpPr/>
              <p:nvPr/>
            </p:nvSpPr>
            <p:spPr>
              <a:xfrm>
                <a:off x="2484809" y="1465277"/>
                <a:ext cx="1862100" cy="163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g27393ea363a_1_84"/>
              <p:cNvSpPr txBox="1"/>
              <p:nvPr/>
            </p:nvSpPr>
            <p:spPr>
              <a:xfrm>
                <a:off x="2484809" y="1465277"/>
                <a:ext cx="1862100" cy="1632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Transfer governance authority over existing energy </a:t>
                </a:r>
                <a:r>
                  <a:rPr lang="en-US" sz="1400" b="0" i="0" u="none" strike="noStrike" cap="none">
                    <a:solidFill>
                      <a:srgbClr val="000000"/>
                    </a:solidFill>
                    <a:latin typeface="Libre Franklin"/>
                    <a:ea typeface="Libre Franklin"/>
                    <a:cs typeface="Libre Franklin"/>
                    <a:sym typeface="Libre Franklin"/>
                  </a:rPr>
                  <a:t>markets</a:t>
                </a:r>
                <a:r>
                  <a:rPr lang="en-US" sz="1400" b="0" i="0" u="none" strike="noStrike" cap="none">
                    <a:solidFill>
                      <a:srgbClr val="000000"/>
                    </a:solidFill>
                    <a:latin typeface="Arial"/>
                    <a:ea typeface="Arial"/>
                    <a:cs typeface="Arial"/>
                    <a:sym typeface="Arial"/>
                  </a:rPr>
                  <a:t> from CAISO to a new Regional Organization</a:t>
                </a:r>
                <a:endParaRPr sz="1400" b="0" i="0" u="none" strike="noStrike" cap="none">
                  <a:solidFill>
                    <a:srgbClr val="000000"/>
                  </a:solidFill>
                  <a:latin typeface="Arial"/>
                  <a:ea typeface="Arial"/>
                  <a:cs typeface="Arial"/>
                  <a:sym typeface="Arial"/>
                </a:endParaRPr>
              </a:p>
            </p:txBody>
          </p:sp>
          <p:sp>
            <p:nvSpPr>
              <p:cNvPr id="103" name="Google Shape;103;g27393ea363a_1_84"/>
              <p:cNvSpPr/>
              <p:nvPr/>
            </p:nvSpPr>
            <p:spPr>
              <a:xfrm>
                <a:off x="3995547" y="697175"/>
                <a:ext cx="351300" cy="351300"/>
              </a:xfrm>
              <a:prstGeom prst="triangle">
                <a:avLst>
                  <a:gd name="adj" fmla="val 100000"/>
                </a:avLst>
              </a:prstGeom>
              <a:solidFill>
                <a:srgbClr val="0C53C3"/>
              </a:solidFill>
              <a:ln w="25400" cap="flat" cmpd="sng">
                <a:solidFill>
                  <a:srgbClr val="0C53C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27393ea363a_1_84"/>
              <p:cNvSpPr/>
              <p:nvPr/>
            </p:nvSpPr>
            <p:spPr>
              <a:xfrm rot="5400000">
                <a:off x="4971239" y="285005"/>
                <a:ext cx="1239600" cy="2062500"/>
              </a:xfrm>
              <a:prstGeom prst="corner">
                <a:avLst>
                  <a:gd name="adj1" fmla="val 16120"/>
                  <a:gd name="adj2" fmla="val 16110"/>
                </a:avLst>
              </a:prstGeom>
              <a:solidFill>
                <a:srgbClr val="FFC000"/>
              </a:solidFill>
              <a:ln w="254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7393ea363a_1_84"/>
              <p:cNvSpPr/>
              <p:nvPr/>
            </p:nvSpPr>
            <p:spPr>
              <a:xfrm>
                <a:off x="4764350" y="901202"/>
                <a:ext cx="1862100" cy="1632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7393ea363a_1_84"/>
              <p:cNvSpPr txBox="1"/>
              <p:nvPr/>
            </p:nvSpPr>
            <p:spPr>
              <a:xfrm>
                <a:off x="4764350" y="901202"/>
                <a:ext cx="1862100" cy="163230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Continue expanding the scope of regionalized functions and services offered by the Regional </a:t>
                </a:r>
                <a:r>
                  <a:rPr lang="en-US" sz="1400" b="0" i="0" u="none" strike="noStrike" cap="none">
                    <a:solidFill>
                      <a:srgbClr val="000000"/>
                    </a:solidFill>
                    <a:latin typeface="Libre Franklin"/>
                    <a:ea typeface="Libre Franklin"/>
                    <a:cs typeface="Libre Franklin"/>
                    <a:sym typeface="Libre Franklin"/>
                  </a:rPr>
                  <a:t>Organization</a:t>
                </a:r>
                <a:endParaRPr sz="1400" b="0" i="0" u="none" strike="noStrike" cap="none">
                  <a:solidFill>
                    <a:srgbClr val="000000"/>
                  </a:solidFill>
                  <a:latin typeface="Arial"/>
                  <a:ea typeface="Arial"/>
                  <a:cs typeface="Arial"/>
                  <a:sym typeface="Arial"/>
                </a:endParaRPr>
              </a:p>
            </p:txBody>
          </p:sp>
        </p:grpSp>
        <p:sp>
          <p:nvSpPr>
            <p:cNvPr id="107" name="Google Shape;107;g27393ea363a_1_84"/>
            <p:cNvSpPr txBox="1"/>
            <p:nvPr/>
          </p:nvSpPr>
          <p:spPr>
            <a:xfrm>
              <a:off x="2362200" y="2340917"/>
              <a:ext cx="107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Step 1</a:t>
              </a:r>
              <a:endParaRPr sz="1400" b="0" i="0" u="none" strike="noStrike" cap="none">
                <a:solidFill>
                  <a:srgbClr val="000000"/>
                </a:solidFill>
                <a:latin typeface="Arial"/>
                <a:ea typeface="Arial"/>
                <a:cs typeface="Arial"/>
                <a:sym typeface="Arial"/>
              </a:endParaRPr>
            </a:p>
          </p:txBody>
        </p:sp>
        <p:sp>
          <p:nvSpPr>
            <p:cNvPr id="108" name="Google Shape;108;g27393ea363a_1_84"/>
            <p:cNvSpPr txBox="1"/>
            <p:nvPr/>
          </p:nvSpPr>
          <p:spPr>
            <a:xfrm>
              <a:off x="7108475" y="1287068"/>
              <a:ext cx="1074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Step 3</a:t>
              </a:r>
              <a:endParaRPr sz="1400" b="0" i="0" u="none" strike="noStrike" cap="none">
                <a:solidFill>
                  <a:srgbClr val="000000"/>
                </a:solidFill>
                <a:latin typeface="Arial"/>
                <a:ea typeface="Arial"/>
                <a:cs typeface="Arial"/>
                <a:sym typeface="Arial"/>
              </a:endParaRPr>
            </a:p>
          </p:txBody>
        </p:sp>
        <p:sp>
          <p:nvSpPr>
            <p:cNvPr id="109" name="Google Shape;109;g27393ea363a_1_84"/>
            <p:cNvSpPr txBox="1"/>
            <p:nvPr/>
          </p:nvSpPr>
          <p:spPr>
            <a:xfrm>
              <a:off x="4663148" y="1748733"/>
              <a:ext cx="1074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Step 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7393ea363a_1_191"/>
          <p:cNvSpPr txBox="1"/>
          <p:nvPr/>
        </p:nvSpPr>
        <p:spPr>
          <a:xfrm>
            <a:off x="1167492" y="1522375"/>
            <a:ext cx="7756200" cy="1354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F54C4"/>
              </a:buClr>
              <a:buSzPts val="5200"/>
              <a:buFont typeface="Libre Franklin Medium"/>
              <a:buNone/>
            </a:pPr>
            <a:r>
              <a:rPr lang="en-US" sz="4400" b="1" i="0" u="none" strike="noStrike" cap="none">
                <a:solidFill>
                  <a:schemeClr val="accent1"/>
                </a:solidFill>
                <a:latin typeface="Libre Franklin Medium"/>
                <a:ea typeface="Libre Franklin Medium"/>
                <a:cs typeface="Libre Franklin Medium"/>
                <a:sym typeface="Libre Franklin Medium"/>
              </a:rPr>
              <a:t>Step 1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F54C4"/>
              </a:buClr>
              <a:buSzPts val="5200"/>
              <a:buFont typeface="Libre Franklin Medium"/>
              <a:buNone/>
            </a:pPr>
            <a:r>
              <a:rPr lang="en-US" sz="4400" b="1" i="0" u="none" strike="noStrike" cap="none">
                <a:solidFill>
                  <a:schemeClr val="accent1"/>
                </a:solidFill>
                <a:latin typeface="Libre Franklin Medium"/>
                <a:ea typeface="Libre Franklin Medium"/>
                <a:cs typeface="Libre Franklin Medium"/>
                <a:sym typeface="Libre Franklin Medium"/>
              </a:rPr>
              <a:t>Final Proposal</a:t>
            </a:r>
            <a:endParaRPr sz="4400" b="1" i="0" u="none" strike="noStrike" cap="none">
              <a:solidFill>
                <a:schemeClr val="accent1"/>
              </a:solidFill>
              <a:latin typeface="Libre Franklin Medium"/>
              <a:ea typeface="Libre Franklin Medium"/>
              <a:cs typeface="Libre Franklin Medium"/>
              <a:sym typeface="Libre Franklin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f67860a869_0_4"/>
          <p:cNvSpPr txBox="1">
            <a:spLocks noGrp="1"/>
          </p:cNvSpPr>
          <p:nvPr>
            <p:ph type="body" idx="1"/>
          </p:nvPr>
        </p:nvSpPr>
        <p:spPr>
          <a:xfrm>
            <a:off x="3834700" y="1537399"/>
            <a:ext cx="2493900" cy="2937000"/>
          </a:xfrm>
          <a:prstGeom prst="rect">
            <a:avLst/>
          </a:prstGeom>
          <a:noFill/>
          <a:ln>
            <a:noFill/>
          </a:ln>
        </p:spPr>
        <p:txBody>
          <a:bodyPr spcFirstLastPara="1" wrap="square" lIns="91400" tIns="91400" rIns="91400" bIns="91400" anchor="t" anchorCtr="0">
            <a:normAutofit fontScale="92500" lnSpcReduction="10000"/>
          </a:bodyPr>
          <a:lstStyle/>
          <a:p>
            <a:pPr marL="0" lvl="0" indent="0" algn="ctr" rtl="0">
              <a:lnSpc>
                <a:spcPct val="115000"/>
              </a:lnSpc>
              <a:spcBef>
                <a:spcPts val="0"/>
              </a:spcBef>
              <a:spcAft>
                <a:spcPts val="0"/>
              </a:spcAft>
              <a:buSzPct val="94117"/>
              <a:buNone/>
            </a:pPr>
            <a:r>
              <a:rPr lang="en-US" sz="1700" b="1"/>
              <a:t>Dual Filings</a:t>
            </a:r>
            <a:endParaRPr sz="1700" b="1"/>
          </a:p>
          <a:p>
            <a:pPr marL="0" lvl="0" indent="0" algn="l" rtl="0">
              <a:lnSpc>
                <a:spcPct val="115000"/>
              </a:lnSpc>
              <a:spcBef>
                <a:spcPts val="0"/>
              </a:spcBef>
              <a:spcAft>
                <a:spcPts val="0"/>
              </a:spcAft>
              <a:buSzPct val="100000"/>
              <a:buNone/>
            </a:pPr>
            <a:endParaRPr/>
          </a:p>
          <a:p>
            <a:pPr marL="0" lvl="0" indent="0" algn="l" rtl="0">
              <a:lnSpc>
                <a:spcPct val="115000"/>
              </a:lnSpc>
              <a:spcBef>
                <a:spcPts val="0"/>
              </a:spcBef>
              <a:spcAft>
                <a:spcPts val="0"/>
              </a:spcAft>
              <a:buSzPct val="100000"/>
              <a:buNone/>
            </a:pPr>
            <a:r>
              <a:rPr lang="en-US"/>
              <a:t>Unresolved disputes over tariff changes between WEM Governing Body and the ISO Board require the ISO to use Section 205 filing rights to present both proposals, without preference, to FERC for decision</a:t>
            </a:r>
            <a:endParaRPr/>
          </a:p>
        </p:txBody>
      </p:sp>
      <p:sp>
        <p:nvSpPr>
          <p:cNvPr id="120" name="Google Shape;120;g2f67860a869_0_4"/>
          <p:cNvSpPr txBox="1">
            <a:spLocks noGrp="1"/>
          </p:cNvSpPr>
          <p:nvPr>
            <p:ph type="body" idx="2"/>
          </p:nvPr>
        </p:nvSpPr>
        <p:spPr>
          <a:xfrm>
            <a:off x="1183625" y="1537399"/>
            <a:ext cx="2493900" cy="2937000"/>
          </a:xfrm>
          <a:prstGeom prst="rect">
            <a:avLst/>
          </a:prstGeom>
          <a:noFill/>
          <a:ln>
            <a:noFill/>
          </a:ln>
        </p:spPr>
        <p:txBody>
          <a:bodyPr spcFirstLastPara="1" wrap="square" lIns="91400" tIns="91400" rIns="91400" bIns="91400" anchor="t" anchorCtr="0">
            <a:normAutofit/>
          </a:bodyPr>
          <a:lstStyle/>
          <a:p>
            <a:pPr marL="0" lvl="0" indent="0" algn="ctr" rtl="0">
              <a:lnSpc>
                <a:spcPct val="115000"/>
              </a:lnSpc>
              <a:spcBef>
                <a:spcPts val="0"/>
              </a:spcBef>
              <a:spcAft>
                <a:spcPts val="0"/>
              </a:spcAft>
              <a:buClr>
                <a:srgbClr val="000000"/>
              </a:buClr>
              <a:buSzPts val="1600"/>
              <a:buFont typeface="Helvetica Neue"/>
              <a:buNone/>
            </a:pPr>
            <a:r>
              <a:rPr lang="en-US" sz="1600" b="1">
                <a:solidFill>
                  <a:srgbClr val="000000"/>
                </a:solidFill>
              </a:rPr>
              <a:t>Initial Decisions</a:t>
            </a:r>
            <a:endParaRPr sz="1600" b="1">
              <a:solidFill>
                <a:srgbClr val="000000"/>
              </a:solidFill>
            </a:endParaRPr>
          </a:p>
          <a:p>
            <a:pPr marL="0" lvl="0" indent="0" algn="l" rtl="0">
              <a:lnSpc>
                <a:spcPct val="115000"/>
              </a:lnSpc>
              <a:spcBef>
                <a:spcPts val="0"/>
              </a:spcBef>
              <a:spcAft>
                <a:spcPts val="0"/>
              </a:spcAft>
              <a:buClr>
                <a:srgbClr val="000000"/>
              </a:buClr>
              <a:buSzPts val="1600"/>
              <a:buFont typeface="Helvetica Neue"/>
              <a:buNone/>
            </a:pPr>
            <a:endParaRPr sz="1600">
              <a:solidFill>
                <a:srgbClr val="000000"/>
              </a:solidFill>
            </a:endParaRPr>
          </a:p>
          <a:p>
            <a:pPr marL="0" lvl="0" indent="0" algn="l" rtl="0">
              <a:lnSpc>
                <a:spcPct val="115000"/>
              </a:lnSpc>
              <a:spcBef>
                <a:spcPts val="0"/>
              </a:spcBef>
              <a:spcAft>
                <a:spcPts val="0"/>
              </a:spcAft>
              <a:buClr>
                <a:srgbClr val="000000"/>
              </a:buClr>
              <a:buSzPts val="1600"/>
              <a:buFont typeface="Helvetica Neue"/>
              <a:buNone/>
            </a:pPr>
            <a:r>
              <a:rPr lang="en-US" sz="1500">
                <a:solidFill>
                  <a:srgbClr val="000000"/>
                </a:solidFill>
              </a:rPr>
              <a:t>WEM Governing Body makes the initial decision on proposals resulting from the stakeholder process if they fall within its decision-making scope (meets the existing “apply to test)</a:t>
            </a:r>
            <a:endParaRPr sz="1500">
              <a:solidFill>
                <a:srgbClr val="000000"/>
              </a:solidFill>
            </a:endParaRPr>
          </a:p>
        </p:txBody>
      </p:sp>
      <p:sp>
        <p:nvSpPr>
          <p:cNvPr id="121" name="Google Shape;121;g2f67860a869_0_4"/>
          <p:cNvSpPr txBox="1">
            <a:spLocks noGrp="1"/>
          </p:cNvSpPr>
          <p:nvPr>
            <p:ph type="body" idx="3"/>
          </p:nvPr>
        </p:nvSpPr>
        <p:spPr>
          <a:xfrm>
            <a:off x="6485799" y="1537399"/>
            <a:ext cx="2493900" cy="2937000"/>
          </a:xfrm>
          <a:prstGeom prst="rect">
            <a:avLst/>
          </a:prstGeom>
          <a:noFill/>
          <a:ln>
            <a:noFill/>
          </a:ln>
        </p:spPr>
        <p:txBody>
          <a:bodyPr spcFirstLastPara="1" wrap="square" lIns="91400" tIns="91400" rIns="91400" bIns="91400" anchor="t" anchorCtr="0">
            <a:normAutofit/>
          </a:bodyPr>
          <a:lstStyle/>
          <a:p>
            <a:pPr marL="0" lvl="0" indent="0" algn="ctr" rtl="0">
              <a:lnSpc>
                <a:spcPct val="115000"/>
              </a:lnSpc>
              <a:spcBef>
                <a:spcPts val="0"/>
              </a:spcBef>
              <a:spcAft>
                <a:spcPts val="0"/>
              </a:spcAft>
              <a:buClr>
                <a:srgbClr val="000000"/>
              </a:buClr>
              <a:buSzPts val="1600"/>
              <a:buFont typeface="Helvetica Neue"/>
              <a:buNone/>
            </a:pPr>
            <a:r>
              <a:rPr lang="en-US" sz="1600" b="1">
                <a:solidFill>
                  <a:srgbClr val="000000"/>
                </a:solidFill>
              </a:rPr>
              <a:t>Public Interest</a:t>
            </a:r>
            <a:endParaRPr sz="1600" b="1">
              <a:solidFill>
                <a:srgbClr val="000000"/>
              </a:solidFill>
            </a:endParaRPr>
          </a:p>
          <a:p>
            <a:pPr marL="0" lvl="0" indent="0" algn="l" rtl="0">
              <a:lnSpc>
                <a:spcPct val="115000"/>
              </a:lnSpc>
              <a:spcBef>
                <a:spcPts val="0"/>
              </a:spcBef>
              <a:spcAft>
                <a:spcPts val="0"/>
              </a:spcAft>
              <a:buClr>
                <a:srgbClr val="000000"/>
              </a:buClr>
              <a:buSzPts val="1600"/>
              <a:buFont typeface="Helvetica Neue"/>
              <a:buNone/>
            </a:pPr>
            <a:endParaRPr sz="1600">
              <a:solidFill>
                <a:srgbClr val="000000"/>
              </a:solidFill>
            </a:endParaRPr>
          </a:p>
          <a:p>
            <a:pPr marL="0" lvl="0" indent="0" algn="l" rtl="0">
              <a:lnSpc>
                <a:spcPct val="115000"/>
              </a:lnSpc>
              <a:spcBef>
                <a:spcPts val="0"/>
              </a:spcBef>
              <a:spcAft>
                <a:spcPts val="0"/>
              </a:spcAft>
              <a:buClr>
                <a:srgbClr val="000000"/>
              </a:buClr>
              <a:buSzPts val="1600"/>
              <a:buFont typeface="Helvetica Neue"/>
              <a:buNone/>
            </a:pPr>
            <a:r>
              <a:rPr lang="en-US" sz="1500">
                <a:solidFill>
                  <a:srgbClr val="000000"/>
                </a:solidFill>
              </a:rPr>
              <a:t>Additional provisions in the Charter for WEIM and EDAM Governance focused on consumer interests and preservation of state and local authority</a:t>
            </a:r>
            <a:endParaRPr sz="1500">
              <a:solidFill>
                <a:srgbClr val="000000"/>
              </a:solidFill>
            </a:endParaRPr>
          </a:p>
        </p:txBody>
      </p:sp>
      <p:sp>
        <p:nvSpPr>
          <p:cNvPr id="122" name="Google Shape;122;g2f67860a869_0_4"/>
          <p:cNvSpPr txBox="1"/>
          <p:nvPr/>
        </p:nvSpPr>
        <p:spPr>
          <a:xfrm>
            <a:off x="1183600" y="0"/>
            <a:ext cx="7796100" cy="104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600" b="1" i="0" u="none" strike="noStrike" cap="none">
                <a:solidFill>
                  <a:srgbClr val="0F54C4"/>
                </a:solidFill>
                <a:latin typeface="Libre Franklin"/>
                <a:ea typeface="Libre Franklin"/>
                <a:cs typeface="Libre Franklin"/>
                <a:sym typeface="Libre Franklin"/>
              </a:rPr>
              <a:t>Step 1: Key Elements</a:t>
            </a:r>
            <a:endParaRPr sz="2600" b="1" i="0" u="none" strike="noStrike" cap="none">
              <a:solidFill>
                <a:srgbClr val="0F54C4"/>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2000"/>
              <a:buFont typeface="Arial"/>
              <a:buNone/>
            </a:pPr>
            <a:r>
              <a:rPr lang="en-US" sz="1800" b="1" i="0" u="none" strike="noStrike" cap="none">
                <a:solidFill>
                  <a:srgbClr val="0F54C4"/>
                </a:solidFill>
                <a:latin typeface="Libre Franklin"/>
                <a:ea typeface="Libre Franklin"/>
                <a:cs typeface="Libre Franklin"/>
                <a:sym typeface="Libre Franklin"/>
              </a:rPr>
              <a:t>Step 1  elevates the WEM Governing Body’s Joint Authority  with the ISO Board to Primary Authority</a:t>
            </a:r>
            <a:endParaRPr sz="1800" b="1" i="0" u="none" strike="noStrike" cap="none">
              <a:solidFill>
                <a:srgbClr val="0F54C4"/>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729fe8cb9b_1_266"/>
          <p:cNvSpPr txBox="1">
            <a:spLocks noGrp="1"/>
          </p:cNvSpPr>
          <p:nvPr>
            <p:ph type="body" idx="1"/>
          </p:nvPr>
        </p:nvSpPr>
        <p:spPr>
          <a:xfrm>
            <a:off x="1348075" y="1124525"/>
            <a:ext cx="4249200" cy="3433200"/>
          </a:xfrm>
          <a:prstGeom prst="rect">
            <a:avLst/>
          </a:prstGeom>
          <a:noFill/>
          <a:ln>
            <a:noFill/>
          </a:ln>
        </p:spPr>
        <p:txBody>
          <a:bodyPr spcFirstLastPara="1" wrap="square" lIns="91400" tIns="91400" rIns="91400" bIns="91400" anchor="t" anchorCtr="0">
            <a:normAutofit lnSpcReduction="10000"/>
          </a:bodyPr>
          <a:lstStyle/>
          <a:p>
            <a:pPr marL="0" lvl="1" indent="0" algn="l" rtl="0">
              <a:lnSpc>
                <a:spcPct val="115000"/>
              </a:lnSpc>
              <a:spcBef>
                <a:spcPts val="0"/>
              </a:spcBef>
              <a:spcAft>
                <a:spcPts val="0"/>
              </a:spcAft>
              <a:buSzPts val="1514"/>
              <a:buNone/>
            </a:pPr>
            <a:r>
              <a:rPr lang="en-US" b="1"/>
              <a:t>Step 1 would only take effect when the following criteria are met:</a:t>
            </a:r>
            <a:endParaRPr b="1"/>
          </a:p>
          <a:p>
            <a:pPr marL="457200" lvl="0" indent="-317500" algn="l" rtl="0">
              <a:lnSpc>
                <a:spcPct val="115000"/>
              </a:lnSpc>
              <a:spcBef>
                <a:spcPts val="0"/>
              </a:spcBef>
              <a:spcAft>
                <a:spcPts val="0"/>
              </a:spcAft>
              <a:buSzPts val="1400"/>
              <a:buAutoNum type="arabicPeriod"/>
            </a:pPr>
            <a:r>
              <a:rPr lang="en-US"/>
              <a:t>Execution of EDAM implementation agreements by utilities representing load equal to or greater than 70% of ISO’s load, </a:t>
            </a:r>
            <a:r>
              <a:rPr lang="en-US" u="sng"/>
              <a:t>and</a:t>
            </a:r>
            <a:endParaRPr u="sng"/>
          </a:p>
          <a:p>
            <a:pPr marL="457200" lvl="0" indent="-317500" algn="l" rtl="0">
              <a:lnSpc>
                <a:spcPct val="115000"/>
              </a:lnSpc>
              <a:spcBef>
                <a:spcPts val="0"/>
              </a:spcBef>
              <a:spcAft>
                <a:spcPts val="0"/>
              </a:spcAft>
              <a:buSzPts val="1400"/>
              <a:buAutoNum type="arabicPeriod"/>
            </a:pPr>
            <a:r>
              <a:rPr lang="en-US"/>
              <a:t>At least one new participant from both the NW and from the SW, beyond PacifiCorp, BANC, and LADWP</a:t>
            </a: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r>
              <a:rPr lang="en-US" b="1"/>
              <a:t>Purpose of the trigger:</a:t>
            </a:r>
            <a:endParaRPr b="1"/>
          </a:p>
          <a:p>
            <a:pPr marL="0" lvl="0" indent="0" algn="l" rtl="0">
              <a:lnSpc>
                <a:spcPct val="115000"/>
              </a:lnSpc>
              <a:spcBef>
                <a:spcPts val="0"/>
              </a:spcBef>
              <a:spcAft>
                <a:spcPts val="0"/>
              </a:spcAft>
              <a:buSzPts val="1400"/>
              <a:buNone/>
            </a:pPr>
            <a:r>
              <a:rPr lang="en-US"/>
              <a:t>To ensure that Step 1 expands the geographic footprint of EDAM to accelerate the benefits of greater regional coordination.</a:t>
            </a:r>
            <a:endParaRPr/>
          </a:p>
        </p:txBody>
      </p:sp>
      <p:sp>
        <p:nvSpPr>
          <p:cNvPr id="128" name="Google Shape;128;g2729fe8cb9b_1_266"/>
          <p:cNvSpPr txBox="1"/>
          <p:nvPr/>
        </p:nvSpPr>
        <p:spPr>
          <a:xfrm>
            <a:off x="1288475" y="374350"/>
            <a:ext cx="6405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800" b="1" i="0" u="none" strike="noStrike" cap="none">
                <a:solidFill>
                  <a:srgbClr val="0F54C4"/>
                </a:solidFill>
                <a:latin typeface="Libre Franklin"/>
                <a:ea typeface="Libre Franklin"/>
                <a:cs typeface="Libre Franklin"/>
                <a:sym typeface="Libre Franklin"/>
              </a:rPr>
              <a:t>Trigger for Implementation</a:t>
            </a:r>
            <a:endParaRPr sz="1400" b="1" i="0" u="none" strike="noStrike" cap="none">
              <a:solidFill>
                <a:srgbClr val="0F54C4"/>
              </a:solidFill>
              <a:latin typeface="Arial"/>
              <a:ea typeface="Arial"/>
              <a:cs typeface="Arial"/>
              <a:sym typeface="Arial"/>
            </a:endParaRPr>
          </a:p>
        </p:txBody>
      </p:sp>
      <p:pic>
        <p:nvPicPr>
          <p:cNvPr id="129" name="Google Shape;129;g2729fe8cb9b_1_266"/>
          <p:cNvPicPr preferRelativeResize="0"/>
          <p:nvPr/>
        </p:nvPicPr>
        <p:blipFill rotWithShape="1">
          <a:blip r:embed="rId3">
            <a:alphaModFix/>
          </a:blip>
          <a:srcRect/>
          <a:stretch/>
        </p:blipFill>
        <p:spPr>
          <a:xfrm>
            <a:off x="6111250" y="175375"/>
            <a:ext cx="2516175" cy="4629776"/>
          </a:xfrm>
          <a:prstGeom prst="rect">
            <a:avLst/>
          </a:prstGeom>
          <a:noFill/>
          <a:ln>
            <a:noFill/>
          </a:ln>
        </p:spPr>
      </p:pic>
    </p:spTree>
  </p:cSld>
  <p:clrMapOvr>
    <a:masterClrMapping/>
  </p:clrMapOvr>
</p:sld>
</file>

<file path=ppt/theme/theme1.xml><?xml version="1.0" encoding="utf-8"?>
<a:theme xmlns:a="http://schemas.openxmlformats.org/drawingml/2006/main" name="Pathways Initiative">
  <a:themeElements>
    <a:clrScheme name="Pathways Initiative">
      <a:dk1>
        <a:srgbClr val="000000"/>
      </a:dk1>
      <a:lt1>
        <a:srgbClr val="FFFFFF"/>
      </a:lt1>
      <a:dk2>
        <a:srgbClr val="A7A7A7"/>
      </a:dk2>
      <a:lt2>
        <a:srgbClr val="535353"/>
      </a:lt2>
      <a:accent1>
        <a:srgbClr val="0F54C3"/>
      </a:accent1>
      <a:accent2>
        <a:srgbClr val="212121"/>
      </a:accent2>
      <a:accent3>
        <a:srgbClr val="78909C"/>
      </a:accent3>
      <a:accent4>
        <a:srgbClr val="FEC747"/>
      </a:accent4>
      <a:accent5>
        <a:srgbClr val="FFF1D6"/>
      </a:accent5>
      <a:accent6>
        <a:srgbClr val="DF002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hways Initiative">
  <a:themeElements>
    <a:clrScheme name="Pathways Initiative">
      <a:dk1>
        <a:srgbClr val="000000"/>
      </a:dk1>
      <a:lt1>
        <a:srgbClr val="FFFFFF"/>
      </a:lt1>
      <a:dk2>
        <a:srgbClr val="A7A7A7"/>
      </a:dk2>
      <a:lt2>
        <a:srgbClr val="535353"/>
      </a:lt2>
      <a:accent1>
        <a:srgbClr val="0F54C3"/>
      </a:accent1>
      <a:accent2>
        <a:srgbClr val="212121"/>
      </a:accent2>
      <a:accent3>
        <a:srgbClr val="78909C"/>
      </a:accent3>
      <a:accent4>
        <a:srgbClr val="FEC747"/>
      </a:accent4>
      <a:accent5>
        <a:srgbClr val="FFF1D6"/>
      </a:accent5>
      <a:accent6>
        <a:srgbClr val="DF002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1553</Words>
  <Application>Microsoft Office PowerPoint</Application>
  <PresentationFormat>On-screen Show (16:9)</PresentationFormat>
  <Paragraphs>164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Libre Franklin Medium</vt:lpstr>
      <vt:lpstr>Franklin Gothic</vt:lpstr>
      <vt:lpstr>Helvetica Neue</vt:lpstr>
      <vt:lpstr>Libre Franklin SemiBold</vt:lpstr>
      <vt:lpstr>Arial</vt:lpstr>
      <vt:lpstr>Libre Franklin</vt:lpstr>
      <vt:lpstr>Pathways Initiative</vt:lpstr>
      <vt:lpstr>West-Wide Governance Pathways Initiative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Jessica Singh</dc:creator>
  <cp:lastModifiedBy>Kathleen Staks</cp:lastModifiedBy>
  <cp:revision>1</cp:revision>
  <dcterms:modified xsi:type="dcterms:W3CDTF">2024-08-27T22:24:06Z</dcterms:modified>
</cp:coreProperties>
</file>