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82" r:id="rId3"/>
    <p:sldId id="279" r:id="rId4"/>
    <p:sldId id="281" r:id="rId5"/>
    <p:sldId id="280" r:id="rId6"/>
    <p:sldId id="277" r:id="rId7"/>
    <p:sldId id="278"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1" d="100"/>
          <a:sy n="111" d="100"/>
        </p:scale>
        <p:origin x="48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2D5360-B57E-4149-80D2-4997F45ABC6C}" type="datetimeFigureOut">
              <a:rPr lang="en-US" smtClean="0"/>
              <a:t>2/15/2024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0443548-BA16-42D1-BE09-4B916FC86470}" type="slidenum">
              <a:rPr lang="en-US" smtClean="0"/>
              <a:t>‹#›</a:t>
            </a:fld>
            <a:endParaRPr lang="en-US"/>
          </a:p>
        </p:txBody>
      </p:sp>
    </p:spTree>
    <p:extLst>
      <p:ext uri="{BB962C8B-B14F-4D97-AF65-F5344CB8AC3E}">
        <p14:creationId xmlns:p14="http://schemas.microsoft.com/office/powerpoint/2010/main" val="780121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CECB2-A28B-C95D-0F1A-2438430D5E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D52466-9A11-D507-BD4B-9FB1D89B62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89498E-DF4A-7515-6B6E-BC908C1C6775}"/>
              </a:ext>
            </a:extLst>
          </p:cNvPr>
          <p:cNvSpPr>
            <a:spLocks noGrp="1"/>
          </p:cNvSpPr>
          <p:nvPr>
            <p:ph type="dt" sz="half" idx="10"/>
          </p:nvPr>
        </p:nvSpPr>
        <p:spPr/>
        <p:txBody>
          <a:bodyPr/>
          <a:lstStyle/>
          <a:p>
            <a:fld id="{461F09EE-F9EE-409B-9F12-628F32DF0493}" type="datetime1">
              <a:rPr lang="en-US" smtClean="0"/>
              <a:t>2/15/2024</a:t>
            </a:fld>
            <a:endParaRPr lang="en-US"/>
          </a:p>
        </p:txBody>
      </p:sp>
      <p:sp>
        <p:nvSpPr>
          <p:cNvPr id="5" name="Footer Placeholder 4">
            <a:extLst>
              <a:ext uri="{FF2B5EF4-FFF2-40B4-BE49-F238E27FC236}">
                <a16:creationId xmlns:a16="http://schemas.microsoft.com/office/drawing/2014/main" id="{A681AABA-5A45-8640-EEF6-B138D402BC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24390B-9863-F287-3D2B-4137D6F4B93C}"/>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785815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A8A0-CC51-CA66-9A08-5C5AA6FDB6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5F688F-B48A-BBD8-948F-453C060F1F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1E56AA-2BE2-30FF-0A73-C73A3DEC2809}"/>
              </a:ext>
            </a:extLst>
          </p:cNvPr>
          <p:cNvSpPr>
            <a:spLocks noGrp="1"/>
          </p:cNvSpPr>
          <p:nvPr>
            <p:ph type="dt" sz="half" idx="10"/>
          </p:nvPr>
        </p:nvSpPr>
        <p:spPr/>
        <p:txBody>
          <a:bodyPr/>
          <a:lstStyle/>
          <a:p>
            <a:fld id="{99277502-FBAB-459A-81A3-03F56EA833EF}" type="datetime1">
              <a:rPr lang="en-US" smtClean="0"/>
              <a:t>2/15/2024</a:t>
            </a:fld>
            <a:endParaRPr lang="en-US"/>
          </a:p>
        </p:txBody>
      </p:sp>
      <p:sp>
        <p:nvSpPr>
          <p:cNvPr id="5" name="Footer Placeholder 4">
            <a:extLst>
              <a:ext uri="{FF2B5EF4-FFF2-40B4-BE49-F238E27FC236}">
                <a16:creationId xmlns:a16="http://schemas.microsoft.com/office/drawing/2014/main" id="{C5C43192-DF3F-83F2-380F-4584CE57A9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9E4D83-D8AF-022D-AF79-3BA5079DB224}"/>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122999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DFDA1E-0917-7005-6281-5924FA1ED7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C31A4E-C372-B2FB-C903-4421B26354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8AC870-36C9-CE48-7222-CC1574D19670}"/>
              </a:ext>
            </a:extLst>
          </p:cNvPr>
          <p:cNvSpPr>
            <a:spLocks noGrp="1"/>
          </p:cNvSpPr>
          <p:nvPr>
            <p:ph type="dt" sz="half" idx="10"/>
          </p:nvPr>
        </p:nvSpPr>
        <p:spPr/>
        <p:txBody>
          <a:bodyPr/>
          <a:lstStyle/>
          <a:p>
            <a:fld id="{09C741D8-3197-4BB3-A2A1-2DB8632C7219}" type="datetime1">
              <a:rPr lang="en-US" smtClean="0"/>
              <a:t>2/15/2024</a:t>
            </a:fld>
            <a:endParaRPr lang="en-US"/>
          </a:p>
        </p:txBody>
      </p:sp>
      <p:sp>
        <p:nvSpPr>
          <p:cNvPr id="5" name="Footer Placeholder 4">
            <a:extLst>
              <a:ext uri="{FF2B5EF4-FFF2-40B4-BE49-F238E27FC236}">
                <a16:creationId xmlns:a16="http://schemas.microsoft.com/office/drawing/2014/main" id="{2D1FCDDE-2F90-549C-E628-D01F3718CD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938174-319C-3E0E-49C4-93F3A55E8AAC}"/>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1144348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9B9EC-D9B8-317B-3274-1A78728BC7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0698CD-1F2A-9F48-80A7-BE5E191B71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31F49-C4D1-B6AA-779F-EDFC336B8E5D}"/>
              </a:ext>
            </a:extLst>
          </p:cNvPr>
          <p:cNvSpPr>
            <a:spLocks noGrp="1"/>
          </p:cNvSpPr>
          <p:nvPr>
            <p:ph type="dt" sz="half" idx="10"/>
          </p:nvPr>
        </p:nvSpPr>
        <p:spPr/>
        <p:txBody>
          <a:bodyPr/>
          <a:lstStyle/>
          <a:p>
            <a:fld id="{5763D90B-3D76-48B4-835F-76900D2E0FA2}" type="datetime1">
              <a:rPr lang="en-US" smtClean="0"/>
              <a:t>2/15/2024</a:t>
            </a:fld>
            <a:endParaRPr lang="en-US"/>
          </a:p>
        </p:txBody>
      </p:sp>
      <p:sp>
        <p:nvSpPr>
          <p:cNvPr id="5" name="Footer Placeholder 4">
            <a:extLst>
              <a:ext uri="{FF2B5EF4-FFF2-40B4-BE49-F238E27FC236}">
                <a16:creationId xmlns:a16="http://schemas.microsoft.com/office/drawing/2014/main" id="{2DA2B29F-A1CC-2E11-4220-F5802A398D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5B0993-2D81-E77F-11E9-D05FCA595F23}"/>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4185908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87B97-7BE7-43B9-7ABE-0F877FB329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DBCA29-523C-D42E-2E2A-52A776DD7D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2F9DA41-956A-9249-C414-BDED3FDD524D}"/>
              </a:ext>
            </a:extLst>
          </p:cNvPr>
          <p:cNvSpPr>
            <a:spLocks noGrp="1"/>
          </p:cNvSpPr>
          <p:nvPr>
            <p:ph type="dt" sz="half" idx="10"/>
          </p:nvPr>
        </p:nvSpPr>
        <p:spPr/>
        <p:txBody>
          <a:bodyPr/>
          <a:lstStyle/>
          <a:p>
            <a:fld id="{7FDF80E4-7FF9-4DE8-8A99-997BB21EF75B}" type="datetime1">
              <a:rPr lang="en-US" smtClean="0"/>
              <a:t>2/15/2024</a:t>
            </a:fld>
            <a:endParaRPr lang="en-US"/>
          </a:p>
        </p:txBody>
      </p:sp>
      <p:sp>
        <p:nvSpPr>
          <p:cNvPr id="5" name="Footer Placeholder 4">
            <a:extLst>
              <a:ext uri="{FF2B5EF4-FFF2-40B4-BE49-F238E27FC236}">
                <a16:creationId xmlns:a16="http://schemas.microsoft.com/office/drawing/2014/main" id="{4760B129-3715-F443-51CD-8292771CA5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C5C8F4-3F56-E87F-2B9E-11F71B625B30}"/>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721576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90E1C-B4A1-8427-DE28-0B322055B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DEC2A-F8DA-26D1-DACB-C61F482B43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0A056B-A48A-3C2D-3258-4FC70BF49B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E52D4A-E806-ED8C-2A9D-A3F9C32786BE}"/>
              </a:ext>
            </a:extLst>
          </p:cNvPr>
          <p:cNvSpPr>
            <a:spLocks noGrp="1"/>
          </p:cNvSpPr>
          <p:nvPr>
            <p:ph type="dt" sz="half" idx="10"/>
          </p:nvPr>
        </p:nvSpPr>
        <p:spPr/>
        <p:txBody>
          <a:bodyPr/>
          <a:lstStyle/>
          <a:p>
            <a:fld id="{C7173601-1031-4C66-99F0-EB87BC53A641}" type="datetime1">
              <a:rPr lang="en-US" smtClean="0"/>
              <a:t>2/15/2024</a:t>
            </a:fld>
            <a:endParaRPr lang="en-US"/>
          </a:p>
        </p:txBody>
      </p:sp>
      <p:sp>
        <p:nvSpPr>
          <p:cNvPr id="6" name="Footer Placeholder 5">
            <a:extLst>
              <a:ext uri="{FF2B5EF4-FFF2-40B4-BE49-F238E27FC236}">
                <a16:creationId xmlns:a16="http://schemas.microsoft.com/office/drawing/2014/main" id="{B4A52A8D-A0C4-B378-FD14-5D58ACD003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0FAB10-5974-779E-A668-B035DB2E62D3}"/>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392118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0FA60-5E57-7163-4D15-62FFBC4EB6D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72CDDD5-58C7-0B64-2731-B5349E1557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F59B3A-5B8E-2B61-A3D2-E6FCB1FAD4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51A9DA-127B-AB67-2F7A-70B28EF46E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8DDADF-5ABB-FBFC-873D-1149F2854F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78612B-B2E8-8973-4021-B1BCA4E8C903}"/>
              </a:ext>
            </a:extLst>
          </p:cNvPr>
          <p:cNvSpPr>
            <a:spLocks noGrp="1"/>
          </p:cNvSpPr>
          <p:nvPr>
            <p:ph type="dt" sz="half" idx="10"/>
          </p:nvPr>
        </p:nvSpPr>
        <p:spPr/>
        <p:txBody>
          <a:bodyPr/>
          <a:lstStyle/>
          <a:p>
            <a:fld id="{CAC4BF5E-C365-4E1F-BF4E-19EAFE5B61C3}" type="datetime1">
              <a:rPr lang="en-US" smtClean="0"/>
              <a:t>2/15/2024</a:t>
            </a:fld>
            <a:endParaRPr lang="en-US"/>
          </a:p>
        </p:txBody>
      </p:sp>
      <p:sp>
        <p:nvSpPr>
          <p:cNvPr id="8" name="Footer Placeholder 7">
            <a:extLst>
              <a:ext uri="{FF2B5EF4-FFF2-40B4-BE49-F238E27FC236}">
                <a16:creationId xmlns:a16="http://schemas.microsoft.com/office/drawing/2014/main" id="{4B2919CA-5FC4-7603-87BA-603D19BBF20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7DBEA0C-AC25-1B44-F831-95DBCD6E12BB}"/>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3922818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562D-369C-8B73-DE96-93EEC96D4B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9D399E-0C33-DC37-958A-63A5A16D15C3}"/>
              </a:ext>
            </a:extLst>
          </p:cNvPr>
          <p:cNvSpPr>
            <a:spLocks noGrp="1"/>
          </p:cNvSpPr>
          <p:nvPr>
            <p:ph type="dt" sz="half" idx="10"/>
          </p:nvPr>
        </p:nvSpPr>
        <p:spPr/>
        <p:txBody>
          <a:bodyPr/>
          <a:lstStyle/>
          <a:p>
            <a:fld id="{17394A58-BDED-48E2-8472-5B8B8973A7A6}" type="datetime1">
              <a:rPr lang="en-US" smtClean="0"/>
              <a:t>2/15/2024</a:t>
            </a:fld>
            <a:endParaRPr lang="en-US"/>
          </a:p>
        </p:txBody>
      </p:sp>
      <p:sp>
        <p:nvSpPr>
          <p:cNvPr id="4" name="Footer Placeholder 3">
            <a:extLst>
              <a:ext uri="{FF2B5EF4-FFF2-40B4-BE49-F238E27FC236}">
                <a16:creationId xmlns:a16="http://schemas.microsoft.com/office/drawing/2014/main" id="{614C540C-5751-B3F4-6DAB-46D51CEE9E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8CA951A-85FD-C3C0-8B30-D4F98DD73B8F}"/>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1804609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A008CE-C9AC-7DC1-5EF0-90E9D305A8A5}"/>
              </a:ext>
            </a:extLst>
          </p:cNvPr>
          <p:cNvSpPr>
            <a:spLocks noGrp="1"/>
          </p:cNvSpPr>
          <p:nvPr>
            <p:ph type="dt" sz="half" idx="10"/>
          </p:nvPr>
        </p:nvSpPr>
        <p:spPr/>
        <p:txBody>
          <a:bodyPr/>
          <a:lstStyle/>
          <a:p>
            <a:fld id="{2C51A4B6-4A59-435D-A455-A8F05A75774F}" type="datetime1">
              <a:rPr lang="en-US" smtClean="0"/>
              <a:t>2/15/2024</a:t>
            </a:fld>
            <a:endParaRPr lang="en-US"/>
          </a:p>
        </p:txBody>
      </p:sp>
      <p:sp>
        <p:nvSpPr>
          <p:cNvPr id="3" name="Footer Placeholder 2">
            <a:extLst>
              <a:ext uri="{FF2B5EF4-FFF2-40B4-BE49-F238E27FC236}">
                <a16:creationId xmlns:a16="http://schemas.microsoft.com/office/drawing/2014/main" id="{457D4D8F-1DEF-29BB-42B8-DC7089316EE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F45E43-275E-313A-1CE2-F0AF2BAA4F80}"/>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3583027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3D52E-48C3-D96A-18F8-9EDEA8C200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A378F28-4D5B-54F2-7982-9CE8C7555F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1A9652C-3FEB-2EDD-18D6-A2BD5EF866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8C49CB-C526-FF7B-5D67-67A463F121A6}"/>
              </a:ext>
            </a:extLst>
          </p:cNvPr>
          <p:cNvSpPr>
            <a:spLocks noGrp="1"/>
          </p:cNvSpPr>
          <p:nvPr>
            <p:ph type="dt" sz="half" idx="10"/>
          </p:nvPr>
        </p:nvSpPr>
        <p:spPr/>
        <p:txBody>
          <a:bodyPr/>
          <a:lstStyle/>
          <a:p>
            <a:fld id="{BCC26131-DF59-48D3-B6D8-B3E8E68685A7}" type="datetime1">
              <a:rPr lang="en-US" smtClean="0"/>
              <a:t>2/15/2024</a:t>
            </a:fld>
            <a:endParaRPr lang="en-US"/>
          </a:p>
        </p:txBody>
      </p:sp>
      <p:sp>
        <p:nvSpPr>
          <p:cNvPr id="6" name="Footer Placeholder 5">
            <a:extLst>
              <a:ext uri="{FF2B5EF4-FFF2-40B4-BE49-F238E27FC236}">
                <a16:creationId xmlns:a16="http://schemas.microsoft.com/office/drawing/2014/main" id="{0B669F28-1150-FFCD-DF74-EFE4F37284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75514E-0D06-77F7-F366-891B67FD33DE}"/>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3748205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292A8-A9D6-5CA9-C450-2F12A460C2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816B929-FAC1-9818-EB56-70A648441C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B31D0B-D680-970C-F170-5F1F96B4EA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B2E8A7-2CA0-9888-DE49-6DECDC6F6353}"/>
              </a:ext>
            </a:extLst>
          </p:cNvPr>
          <p:cNvSpPr>
            <a:spLocks noGrp="1"/>
          </p:cNvSpPr>
          <p:nvPr>
            <p:ph type="dt" sz="half" idx="10"/>
          </p:nvPr>
        </p:nvSpPr>
        <p:spPr/>
        <p:txBody>
          <a:bodyPr/>
          <a:lstStyle/>
          <a:p>
            <a:fld id="{927972D7-B5BB-4F54-A678-B1087724BC9A}" type="datetime1">
              <a:rPr lang="en-US" smtClean="0"/>
              <a:t>2/15/2024</a:t>
            </a:fld>
            <a:endParaRPr lang="en-US"/>
          </a:p>
        </p:txBody>
      </p:sp>
      <p:sp>
        <p:nvSpPr>
          <p:cNvPr id="6" name="Footer Placeholder 5">
            <a:extLst>
              <a:ext uri="{FF2B5EF4-FFF2-40B4-BE49-F238E27FC236}">
                <a16:creationId xmlns:a16="http://schemas.microsoft.com/office/drawing/2014/main" id="{5DB03E7A-7CE2-4A5F-503B-3AE9A7F3A1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3B9247-62A6-9359-4409-8C92A19C16A8}"/>
              </a:ext>
            </a:extLst>
          </p:cNvPr>
          <p:cNvSpPr>
            <a:spLocks noGrp="1"/>
          </p:cNvSpPr>
          <p:nvPr>
            <p:ph type="sldNum" sz="quarter" idx="12"/>
          </p:nvPr>
        </p:nvSpPr>
        <p:spPr/>
        <p:txBody>
          <a:bodyPr/>
          <a:lstStyle/>
          <a:p>
            <a:fld id="{8212C3DC-2460-4DAA-832D-EFF74738B2BE}" type="slidenum">
              <a:rPr lang="en-US" smtClean="0"/>
              <a:t>‹#›</a:t>
            </a:fld>
            <a:endParaRPr lang="en-US"/>
          </a:p>
        </p:txBody>
      </p:sp>
    </p:spTree>
    <p:extLst>
      <p:ext uri="{BB962C8B-B14F-4D97-AF65-F5344CB8AC3E}">
        <p14:creationId xmlns:p14="http://schemas.microsoft.com/office/powerpoint/2010/main" val="227932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60E8F6-904E-476C-C793-539828504E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06840F-22B2-4830-14E9-FFC9EB1F7A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B06E0-21E3-026B-3613-D0D70859E5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62027-EF72-413E-8856-4CDDD03BFE86}" type="datetime1">
              <a:rPr lang="en-US" smtClean="0"/>
              <a:t>2/15/2024</a:t>
            </a:fld>
            <a:endParaRPr lang="en-US"/>
          </a:p>
        </p:txBody>
      </p:sp>
      <p:sp>
        <p:nvSpPr>
          <p:cNvPr id="5" name="Footer Placeholder 4">
            <a:extLst>
              <a:ext uri="{FF2B5EF4-FFF2-40B4-BE49-F238E27FC236}">
                <a16:creationId xmlns:a16="http://schemas.microsoft.com/office/drawing/2014/main" id="{191F6F5D-51EC-AF0F-C5AB-9B759C0EA6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FD97FA-55A0-DF3B-1768-A906682BD8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12C3DC-2460-4DAA-832D-EFF74738B2BE}" type="slidenum">
              <a:rPr lang="en-US" smtClean="0"/>
              <a:t>‹#›</a:t>
            </a:fld>
            <a:endParaRPr lang="en-US"/>
          </a:p>
        </p:txBody>
      </p:sp>
      <p:pic>
        <p:nvPicPr>
          <p:cNvPr id="8" name="Picture 7" descr="A close up of a logo&#10;&#10;Description automatically generated">
            <a:extLst>
              <a:ext uri="{FF2B5EF4-FFF2-40B4-BE49-F238E27FC236}">
                <a16:creationId xmlns:a16="http://schemas.microsoft.com/office/drawing/2014/main" id="{2FDBCC8D-8B0C-4E83-E905-1B2CBA8FE6B0}"/>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27494" y="230188"/>
            <a:ext cx="2623076" cy="723969"/>
          </a:xfrm>
          <a:prstGeom prst="rect">
            <a:avLst/>
          </a:prstGeom>
        </p:spPr>
      </p:pic>
      <p:pic>
        <p:nvPicPr>
          <p:cNvPr id="16" name="Picture 15" descr="A close up of a logo&#10;&#10;Description automatically generated">
            <a:extLst>
              <a:ext uri="{FF2B5EF4-FFF2-40B4-BE49-F238E27FC236}">
                <a16:creationId xmlns:a16="http://schemas.microsoft.com/office/drawing/2014/main" id="{AEF8D15D-1B03-3270-862F-0D97127D8B37}"/>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r="72596"/>
          <a:stretch/>
        </p:blipFill>
        <p:spPr>
          <a:xfrm>
            <a:off x="11382515" y="5995283"/>
            <a:ext cx="667526" cy="672298"/>
          </a:xfrm>
          <a:prstGeom prst="rect">
            <a:avLst/>
          </a:prstGeom>
        </p:spPr>
      </p:pic>
    </p:spTree>
    <p:extLst>
      <p:ext uri="{BB962C8B-B14F-4D97-AF65-F5344CB8AC3E}">
        <p14:creationId xmlns:p14="http://schemas.microsoft.com/office/powerpoint/2010/main" val="3881771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F9DBE-9DA1-96A4-A2E3-B7317D32E6A6}"/>
              </a:ext>
            </a:extLst>
          </p:cNvPr>
          <p:cNvSpPr>
            <a:spLocks noGrp="1"/>
          </p:cNvSpPr>
          <p:nvPr>
            <p:ph type="ctrTitle"/>
          </p:nvPr>
        </p:nvSpPr>
        <p:spPr/>
        <p:txBody>
          <a:bodyPr>
            <a:normAutofit/>
          </a:bodyPr>
          <a:lstStyle/>
          <a:p>
            <a:r>
              <a:rPr lang="en-US" sz="4800" dirty="0"/>
              <a:t>Xcel Energy/SPS 2023 IRP</a:t>
            </a:r>
            <a:br>
              <a:rPr lang="en-US" dirty="0"/>
            </a:br>
            <a:endParaRPr lang="en-US" sz="2800" dirty="0"/>
          </a:p>
        </p:txBody>
      </p:sp>
      <p:sp>
        <p:nvSpPr>
          <p:cNvPr id="3" name="Subtitle 2">
            <a:extLst>
              <a:ext uri="{FF2B5EF4-FFF2-40B4-BE49-F238E27FC236}">
                <a16:creationId xmlns:a16="http://schemas.microsoft.com/office/drawing/2014/main" id="{3C2AE2AF-D6EC-4652-3638-C41548A8CB2D}"/>
              </a:ext>
            </a:extLst>
          </p:cNvPr>
          <p:cNvSpPr>
            <a:spLocks noGrp="1"/>
          </p:cNvSpPr>
          <p:nvPr>
            <p:ph type="subTitle" idx="1"/>
          </p:nvPr>
        </p:nvSpPr>
        <p:spPr>
          <a:xfrm>
            <a:off x="1524000" y="3947095"/>
            <a:ext cx="9144000" cy="1655762"/>
          </a:xfrm>
        </p:spPr>
        <p:txBody>
          <a:bodyPr/>
          <a:lstStyle/>
          <a:p>
            <a:r>
              <a:rPr lang="en-US" dirty="0"/>
              <a:t>NM PRC Special Open Meeting</a:t>
            </a:r>
          </a:p>
          <a:p>
            <a:r>
              <a:rPr lang="en-US" sz="1800" dirty="0"/>
              <a:t>February 15, 2024</a:t>
            </a:r>
          </a:p>
          <a:p>
            <a:r>
              <a:rPr lang="en-US" dirty="0"/>
              <a:t>Staff Presentation</a:t>
            </a:r>
          </a:p>
        </p:txBody>
      </p:sp>
      <p:sp>
        <p:nvSpPr>
          <p:cNvPr id="4" name="Slide Number Placeholder 3">
            <a:extLst>
              <a:ext uri="{FF2B5EF4-FFF2-40B4-BE49-F238E27FC236}">
                <a16:creationId xmlns:a16="http://schemas.microsoft.com/office/drawing/2014/main" id="{E23A89B9-AB8A-13F1-D068-7AABFECE4CF3}"/>
              </a:ext>
            </a:extLst>
          </p:cNvPr>
          <p:cNvSpPr>
            <a:spLocks noGrp="1"/>
          </p:cNvSpPr>
          <p:nvPr>
            <p:ph type="sldNum" sz="quarter" idx="12"/>
          </p:nvPr>
        </p:nvSpPr>
        <p:spPr/>
        <p:txBody>
          <a:bodyPr/>
          <a:lstStyle/>
          <a:p>
            <a:fld id="{8212C3DC-2460-4DAA-832D-EFF74738B2BE}" type="slidenum">
              <a:rPr lang="en-US" smtClean="0"/>
              <a:t>1</a:t>
            </a:fld>
            <a:endParaRPr lang="en-US"/>
          </a:p>
        </p:txBody>
      </p:sp>
    </p:spTree>
    <p:extLst>
      <p:ext uri="{BB962C8B-B14F-4D97-AF65-F5344CB8AC3E}">
        <p14:creationId xmlns:p14="http://schemas.microsoft.com/office/powerpoint/2010/main" val="347090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33677-9C8E-5D53-2346-AB1986B13ABB}"/>
              </a:ext>
            </a:extLst>
          </p:cNvPr>
          <p:cNvSpPr>
            <a:spLocks noGrp="1"/>
          </p:cNvSpPr>
          <p:nvPr>
            <p:ph type="title"/>
          </p:nvPr>
        </p:nvSpPr>
        <p:spPr/>
        <p:txBody>
          <a:bodyPr>
            <a:normAutofit/>
          </a:bodyPr>
          <a:lstStyle/>
          <a:p>
            <a:br>
              <a:rPr lang="en-US" sz="3600" dirty="0"/>
            </a:br>
            <a:r>
              <a:rPr lang="en-US" sz="3600" dirty="0"/>
              <a:t>Staff IRP Report</a:t>
            </a:r>
          </a:p>
        </p:txBody>
      </p:sp>
      <p:sp>
        <p:nvSpPr>
          <p:cNvPr id="3" name="Content Placeholder 2">
            <a:extLst>
              <a:ext uri="{FF2B5EF4-FFF2-40B4-BE49-F238E27FC236}">
                <a16:creationId xmlns:a16="http://schemas.microsoft.com/office/drawing/2014/main" id="{19868008-6E11-20A5-DB47-328CC890B284}"/>
              </a:ext>
            </a:extLst>
          </p:cNvPr>
          <p:cNvSpPr>
            <a:spLocks noGrp="1"/>
          </p:cNvSpPr>
          <p:nvPr>
            <p:ph idx="1"/>
          </p:nvPr>
        </p:nvSpPr>
        <p:spPr/>
        <p:txBody>
          <a:bodyPr/>
          <a:lstStyle/>
          <a:p>
            <a:r>
              <a:rPr lang="en-US" dirty="0"/>
              <a:t>Staff filed its Report on January 26, 2024</a:t>
            </a:r>
          </a:p>
          <a:p>
            <a:r>
              <a:rPr lang="en-US" dirty="0"/>
              <a:t>Staff believes that SPS’ 2023 IRP has complied with the policies and the procedures of the IRP rule</a:t>
            </a:r>
          </a:p>
          <a:p>
            <a:pPr lvl="1"/>
            <a:r>
              <a:rPr lang="en-US" dirty="0"/>
              <a:t>Staff made a number of recommendations to SPS to achieve the most cost-effective portfolio of resources</a:t>
            </a:r>
          </a:p>
        </p:txBody>
      </p:sp>
      <p:sp>
        <p:nvSpPr>
          <p:cNvPr id="4" name="Slide Number Placeholder 3">
            <a:extLst>
              <a:ext uri="{FF2B5EF4-FFF2-40B4-BE49-F238E27FC236}">
                <a16:creationId xmlns:a16="http://schemas.microsoft.com/office/drawing/2014/main" id="{59C92CC5-18BB-60ED-FB5B-792FDD27E99F}"/>
              </a:ext>
            </a:extLst>
          </p:cNvPr>
          <p:cNvSpPr>
            <a:spLocks noGrp="1"/>
          </p:cNvSpPr>
          <p:nvPr>
            <p:ph type="sldNum" sz="quarter" idx="12"/>
          </p:nvPr>
        </p:nvSpPr>
        <p:spPr/>
        <p:txBody>
          <a:bodyPr/>
          <a:lstStyle/>
          <a:p>
            <a:fld id="{8212C3DC-2460-4DAA-832D-EFF74738B2BE}" type="slidenum">
              <a:rPr lang="en-US" smtClean="0"/>
              <a:t>2</a:t>
            </a:fld>
            <a:endParaRPr lang="en-US"/>
          </a:p>
        </p:txBody>
      </p:sp>
    </p:spTree>
    <p:extLst>
      <p:ext uri="{BB962C8B-B14F-4D97-AF65-F5344CB8AC3E}">
        <p14:creationId xmlns:p14="http://schemas.microsoft.com/office/powerpoint/2010/main" val="3288963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1D2F-48B8-2AD2-6AAA-1F225427CEF9}"/>
              </a:ext>
            </a:extLst>
          </p:cNvPr>
          <p:cNvSpPr>
            <a:spLocks noGrp="1"/>
          </p:cNvSpPr>
          <p:nvPr>
            <p:ph type="title"/>
          </p:nvPr>
        </p:nvSpPr>
        <p:spPr/>
        <p:txBody>
          <a:bodyPr>
            <a:normAutofit/>
          </a:bodyPr>
          <a:lstStyle/>
          <a:p>
            <a:br>
              <a:rPr lang="en-US" sz="3600" dirty="0"/>
            </a:br>
            <a:r>
              <a:rPr lang="en-US" sz="3600" dirty="0"/>
              <a:t>Modeling Scenarios</a:t>
            </a:r>
          </a:p>
        </p:txBody>
      </p:sp>
      <p:sp>
        <p:nvSpPr>
          <p:cNvPr id="3" name="Content Placeholder 2">
            <a:extLst>
              <a:ext uri="{FF2B5EF4-FFF2-40B4-BE49-F238E27FC236}">
                <a16:creationId xmlns:a16="http://schemas.microsoft.com/office/drawing/2014/main" id="{D09A4668-8F0C-4D66-9F74-7F24FB3E34CA}"/>
              </a:ext>
            </a:extLst>
          </p:cNvPr>
          <p:cNvSpPr>
            <a:spLocks noGrp="1"/>
          </p:cNvSpPr>
          <p:nvPr>
            <p:ph idx="1"/>
          </p:nvPr>
        </p:nvSpPr>
        <p:spPr/>
        <p:txBody>
          <a:bodyPr>
            <a:normAutofit fontScale="92500" lnSpcReduction="20000"/>
          </a:bodyPr>
          <a:lstStyle/>
          <a:p>
            <a:r>
              <a:rPr lang="en-US" dirty="0"/>
              <a:t>3 Demand Forecasts</a:t>
            </a:r>
          </a:p>
          <a:p>
            <a:pPr lvl="1"/>
            <a:r>
              <a:rPr lang="en-US" dirty="0"/>
              <a:t>Financial (low)</a:t>
            </a:r>
          </a:p>
          <a:p>
            <a:pPr lvl="1"/>
            <a:r>
              <a:rPr lang="en-US" dirty="0"/>
              <a:t>Planning (mid)</a:t>
            </a:r>
          </a:p>
          <a:p>
            <a:pPr lvl="1"/>
            <a:r>
              <a:rPr lang="en-US" dirty="0"/>
              <a:t>Electrification (high)</a:t>
            </a:r>
          </a:p>
          <a:p>
            <a:r>
              <a:rPr lang="en-US" dirty="0"/>
              <a:t>4 Technologies</a:t>
            </a:r>
          </a:p>
          <a:p>
            <a:pPr lvl="1"/>
            <a:r>
              <a:rPr lang="en-US" dirty="0"/>
              <a:t>MJB – multi-jurisdictional base case (cheapest)</a:t>
            </a:r>
          </a:p>
          <a:p>
            <a:pPr lvl="1"/>
            <a:r>
              <a:rPr lang="en-US" dirty="0"/>
              <a:t>ET – existing clean energy technologies (most expensive)</a:t>
            </a:r>
          </a:p>
          <a:p>
            <a:pPr lvl="1"/>
            <a:r>
              <a:rPr lang="en-US" dirty="0"/>
              <a:t>Long duration storage (3 to 5-year projected lead time)</a:t>
            </a:r>
          </a:p>
          <a:p>
            <a:pPr lvl="1"/>
            <a:r>
              <a:rPr lang="en-US" dirty="0"/>
              <a:t>Hydrogen conversion (model favors short duration storage over hydrogen)</a:t>
            </a:r>
          </a:p>
          <a:p>
            <a:r>
              <a:rPr lang="en-US" dirty="0"/>
              <a:t>3 Contingencies</a:t>
            </a:r>
          </a:p>
          <a:p>
            <a:pPr lvl="1"/>
            <a:r>
              <a:rPr lang="en-US" dirty="0"/>
              <a:t>SPP Planning Reserve Margins increase from 15% to 18% summer/20% winter</a:t>
            </a:r>
          </a:p>
          <a:p>
            <a:pPr lvl="1"/>
            <a:r>
              <a:rPr lang="en-US" dirty="0"/>
              <a:t>Natural Gas and Market Energy Price Uncertainty</a:t>
            </a:r>
          </a:p>
          <a:p>
            <a:pPr lvl="1"/>
            <a:r>
              <a:rPr lang="en-US" dirty="0"/>
              <a:t>Transmission Network Upgrade Cost Uncertainty</a:t>
            </a:r>
          </a:p>
          <a:p>
            <a:pPr lvl="1"/>
            <a:endParaRPr lang="en-US" dirty="0"/>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29F658E4-20E8-5937-8008-211D1C57A6C0}"/>
              </a:ext>
            </a:extLst>
          </p:cNvPr>
          <p:cNvSpPr>
            <a:spLocks noGrp="1"/>
          </p:cNvSpPr>
          <p:nvPr>
            <p:ph type="sldNum" sz="quarter" idx="12"/>
          </p:nvPr>
        </p:nvSpPr>
        <p:spPr/>
        <p:txBody>
          <a:bodyPr/>
          <a:lstStyle/>
          <a:p>
            <a:fld id="{8212C3DC-2460-4DAA-832D-EFF74738B2BE}" type="slidenum">
              <a:rPr lang="en-US" smtClean="0"/>
              <a:t>3</a:t>
            </a:fld>
            <a:endParaRPr lang="en-US"/>
          </a:p>
        </p:txBody>
      </p:sp>
    </p:spTree>
    <p:extLst>
      <p:ext uri="{BB962C8B-B14F-4D97-AF65-F5344CB8AC3E}">
        <p14:creationId xmlns:p14="http://schemas.microsoft.com/office/powerpoint/2010/main" val="3903237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710E765-2887-5D11-875F-B5257827FEFC}"/>
              </a:ext>
            </a:extLst>
          </p:cNvPr>
          <p:cNvSpPr>
            <a:spLocks noGrp="1"/>
          </p:cNvSpPr>
          <p:nvPr>
            <p:ph type="title"/>
          </p:nvPr>
        </p:nvSpPr>
        <p:spPr/>
        <p:txBody>
          <a:bodyPr/>
          <a:lstStyle/>
          <a:p>
            <a:br>
              <a:rPr lang="en-US" dirty="0"/>
            </a:br>
            <a:r>
              <a:rPr lang="en-US" sz="3600" dirty="0"/>
              <a:t>Load Forecast and Resource Additions</a:t>
            </a:r>
          </a:p>
        </p:txBody>
      </p:sp>
      <p:pic>
        <p:nvPicPr>
          <p:cNvPr id="5" name="Content Placeholder 4">
            <a:extLst>
              <a:ext uri="{FF2B5EF4-FFF2-40B4-BE49-F238E27FC236}">
                <a16:creationId xmlns:a16="http://schemas.microsoft.com/office/drawing/2014/main" id="{13D3369D-F10B-AD88-A715-A12221E99FD5}"/>
              </a:ext>
            </a:extLst>
          </p:cNvPr>
          <p:cNvPicPr>
            <a:picLocks noGrp="1" noChangeAspect="1"/>
          </p:cNvPicPr>
          <p:nvPr>
            <p:ph sz="half" idx="1"/>
          </p:nvPr>
        </p:nvPicPr>
        <p:blipFill>
          <a:blip r:embed="rId2"/>
          <a:stretch>
            <a:fillRect/>
          </a:stretch>
        </p:blipFill>
        <p:spPr>
          <a:xfrm>
            <a:off x="838199" y="2290713"/>
            <a:ext cx="5340465" cy="3322331"/>
          </a:xfrm>
          <a:prstGeom prst="rect">
            <a:avLst/>
          </a:prstGeom>
        </p:spPr>
      </p:pic>
      <p:sp>
        <p:nvSpPr>
          <p:cNvPr id="7" name="Content Placeholder 6">
            <a:extLst>
              <a:ext uri="{FF2B5EF4-FFF2-40B4-BE49-F238E27FC236}">
                <a16:creationId xmlns:a16="http://schemas.microsoft.com/office/drawing/2014/main" id="{74F3218E-B9C8-F460-672E-7E99EB7163FC}"/>
              </a:ext>
            </a:extLst>
          </p:cNvPr>
          <p:cNvSpPr>
            <a:spLocks noGrp="1"/>
          </p:cNvSpPr>
          <p:nvPr>
            <p:ph sz="half" idx="2"/>
          </p:nvPr>
        </p:nvSpPr>
        <p:spPr/>
        <p:txBody>
          <a:bodyPr/>
          <a:lstStyle/>
          <a:p>
            <a:pPr marL="0" indent="0">
              <a:buNone/>
            </a:pPr>
            <a:endParaRPr lang="en-US" dirty="0"/>
          </a:p>
          <a:p>
            <a:pPr marL="0" indent="0">
              <a:buNone/>
            </a:pPr>
            <a:r>
              <a:rPr lang="en-US" sz="1800" dirty="0">
                <a:solidFill>
                  <a:schemeClr val="bg1">
                    <a:lumMod val="50000"/>
                  </a:schemeClr>
                </a:solidFill>
              </a:rPr>
              <a:t>Range of Resource Additions through 2043</a:t>
            </a:r>
          </a:p>
          <a:p>
            <a:pPr marL="0" indent="0">
              <a:buNone/>
            </a:pPr>
            <a:r>
              <a:rPr lang="en-US" sz="1400" dirty="0">
                <a:solidFill>
                  <a:schemeClr val="bg1">
                    <a:lumMod val="50000"/>
                  </a:schemeClr>
                </a:solidFill>
              </a:rPr>
              <a:t>(Nameplate capacity under 4 technology cases)</a:t>
            </a:r>
          </a:p>
          <a:p>
            <a:pPr marL="0" indent="0">
              <a:buNone/>
            </a:pPr>
            <a:endParaRPr lang="en-US" sz="1400" dirty="0"/>
          </a:p>
          <a:p>
            <a:pPr marL="0" indent="0">
              <a:buNone/>
            </a:pPr>
            <a:r>
              <a:rPr lang="en-US" sz="1400" dirty="0">
                <a:solidFill>
                  <a:srgbClr val="00B050"/>
                </a:solidFill>
              </a:rPr>
              <a:t>16,149 – 21,400 MW</a:t>
            </a:r>
          </a:p>
          <a:p>
            <a:pPr marL="0" indent="0">
              <a:buNone/>
            </a:pPr>
            <a:r>
              <a:rPr lang="en-US" sz="1400" dirty="0">
                <a:solidFill>
                  <a:srgbClr val="FF0000"/>
                </a:solidFill>
              </a:rPr>
              <a:t>16,455 – 22,999 MW</a:t>
            </a:r>
          </a:p>
          <a:p>
            <a:pPr marL="0" indent="0">
              <a:buNone/>
            </a:pPr>
            <a:r>
              <a:rPr lang="en-US" sz="1400" dirty="0">
                <a:solidFill>
                  <a:srgbClr val="0070C0"/>
                </a:solidFill>
              </a:rPr>
              <a:t>12,595 – 18,449 MW</a:t>
            </a:r>
          </a:p>
        </p:txBody>
      </p:sp>
      <p:sp>
        <p:nvSpPr>
          <p:cNvPr id="4" name="Slide Number Placeholder 3">
            <a:extLst>
              <a:ext uri="{FF2B5EF4-FFF2-40B4-BE49-F238E27FC236}">
                <a16:creationId xmlns:a16="http://schemas.microsoft.com/office/drawing/2014/main" id="{B744A7F0-C0A6-2E26-BF11-2E7729EB1468}"/>
              </a:ext>
            </a:extLst>
          </p:cNvPr>
          <p:cNvSpPr>
            <a:spLocks noGrp="1"/>
          </p:cNvSpPr>
          <p:nvPr>
            <p:ph type="sldNum" sz="quarter" idx="12"/>
          </p:nvPr>
        </p:nvSpPr>
        <p:spPr/>
        <p:txBody>
          <a:bodyPr/>
          <a:lstStyle/>
          <a:p>
            <a:fld id="{8212C3DC-2460-4DAA-832D-EFF74738B2BE}" type="slidenum">
              <a:rPr lang="en-US" smtClean="0"/>
              <a:t>4</a:t>
            </a:fld>
            <a:endParaRPr lang="en-US"/>
          </a:p>
        </p:txBody>
      </p:sp>
    </p:spTree>
    <p:extLst>
      <p:ext uri="{BB962C8B-B14F-4D97-AF65-F5344CB8AC3E}">
        <p14:creationId xmlns:p14="http://schemas.microsoft.com/office/powerpoint/2010/main" val="3612899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DC03B1F-6AEB-E5F7-EAF6-08578F98D772}"/>
              </a:ext>
            </a:extLst>
          </p:cNvPr>
          <p:cNvSpPr>
            <a:spLocks noGrp="1"/>
          </p:cNvSpPr>
          <p:nvPr>
            <p:ph type="sldNum" sz="quarter" idx="12"/>
          </p:nvPr>
        </p:nvSpPr>
        <p:spPr/>
        <p:txBody>
          <a:bodyPr/>
          <a:lstStyle/>
          <a:p>
            <a:fld id="{8212C3DC-2460-4DAA-832D-EFF74738B2BE}" type="slidenum">
              <a:rPr lang="en-US" smtClean="0"/>
              <a:t>5</a:t>
            </a:fld>
            <a:endParaRPr lang="en-US"/>
          </a:p>
        </p:txBody>
      </p:sp>
      <p:pic>
        <p:nvPicPr>
          <p:cNvPr id="5" name="Content Placeholder 4">
            <a:extLst>
              <a:ext uri="{FF2B5EF4-FFF2-40B4-BE49-F238E27FC236}">
                <a16:creationId xmlns:a16="http://schemas.microsoft.com/office/drawing/2014/main" id="{A199579E-2F0C-FCC8-F96E-174F6AE7BF2C}"/>
              </a:ext>
            </a:extLst>
          </p:cNvPr>
          <p:cNvPicPr>
            <a:picLocks noGrp="1" noChangeAspect="1"/>
          </p:cNvPicPr>
          <p:nvPr>
            <p:ph idx="4294967295"/>
          </p:nvPr>
        </p:nvPicPr>
        <p:blipFill>
          <a:blip r:embed="rId2"/>
          <a:stretch>
            <a:fillRect/>
          </a:stretch>
        </p:blipFill>
        <p:spPr>
          <a:xfrm>
            <a:off x="1935162" y="974725"/>
            <a:ext cx="8047038" cy="5381625"/>
          </a:xfrm>
          <a:prstGeom prst="rect">
            <a:avLst/>
          </a:prstGeom>
        </p:spPr>
      </p:pic>
    </p:spTree>
    <p:extLst>
      <p:ext uri="{BB962C8B-B14F-4D97-AF65-F5344CB8AC3E}">
        <p14:creationId xmlns:p14="http://schemas.microsoft.com/office/powerpoint/2010/main" val="1421543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C6B1081F-76C5-A636-A7E6-A6C0B419E539}"/>
              </a:ext>
            </a:extLst>
          </p:cNvPr>
          <p:cNvSpPr>
            <a:spLocks noGrp="1"/>
          </p:cNvSpPr>
          <p:nvPr>
            <p:ph type="title"/>
          </p:nvPr>
        </p:nvSpPr>
        <p:spPr/>
        <p:txBody>
          <a:bodyPr/>
          <a:lstStyle/>
          <a:p>
            <a:br>
              <a:rPr lang="en-US" dirty="0"/>
            </a:br>
            <a:r>
              <a:rPr lang="en-US" sz="3600" dirty="0"/>
              <a:t>Retirements and Loads: 2028 -2030 </a:t>
            </a:r>
          </a:p>
        </p:txBody>
      </p:sp>
      <p:pic>
        <p:nvPicPr>
          <p:cNvPr id="10" name="Content Placeholder 9">
            <a:extLst>
              <a:ext uri="{FF2B5EF4-FFF2-40B4-BE49-F238E27FC236}">
                <a16:creationId xmlns:a16="http://schemas.microsoft.com/office/drawing/2014/main" id="{AD4F9C20-D90D-8E5A-B907-64D05E86E30D}"/>
              </a:ext>
            </a:extLst>
          </p:cNvPr>
          <p:cNvPicPr>
            <a:picLocks noGrp="1" noChangeAspect="1"/>
          </p:cNvPicPr>
          <p:nvPr>
            <p:ph idx="1"/>
          </p:nvPr>
        </p:nvPicPr>
        <p:blipFill>
          <a:blip r:embed="rId2"/>
          <a:stretch>
            <a:fillRect/>
          </a:stretch>
        </p:blipFill>
        <p:spPr>
          <a:xfrm>
            <a:off x="3123942" y="1861412"/>
            <a:ext cx="5944115" cy="4279763"/>
          </a:xfrm>
          <a:prstGeom prst="rect">
            <a:avLst/>
          </a:prstGeom>
        </p:spPr>
      </p:pic>
      <p:sp>
        <p:nvSpPr>
          <p:cNvPr id="7" name="Slide Number Placeholder 6">
            <a:extLst>
              <a:ext uri="{FF2B5EF4-FFF2-40B4-BE49-F238E27FC236}">
                <a16:creationId xmlns:a16="http://schemas.microsoft.com/office/drawing/2014/main" id="{D7ADA506-44D6-6B9D-2769-F28910021839}"/>
              </a:ext>
            </a:extLst>
          </p:cNvPr>
          <p:cNvSpPr>
            <a:spLocks noGrp="1"/>
          </p:cNvSpPr>
          <p:nvPr>
            <p:ph type="sldNum" sz="quarter" idx="12"/>
          </p:nvPr>
        </p:nvSpPr>
        <p:spPr/>
        <p:txBody>
          <a:bodyPr/>
          <a:lstStyle/>
          <a:p>
            <a:fld id="{8212C3DC-2460-4DAA-832D-EFF74738B2BE}" type="slidenum">
              <a:rPr lang="en-US" smtClean="0"/>
              <a:t>6</a:t>
            </a:fld>
            <a:endParaRPr lang="en-US"/>
          </a:p>
        </p:txBody>
      </p:sp>
      <p:sp>
        <p:nvSpPr>
          <p:cNvPr id="2" name="TextBox 1">
            <a:extLst>
              <a:ext uri="{FF2B5EF4-FFF2-40B4-BE49-F238E27FC236}">
                <a16:creationId xmlns:a16="http://schemas.microsoft.com/office/drawing/2014/main" id="{F1DD99B2-FF30-8FA9-3CA5-F4AAA4011991}"/>
              </a:ext>
            </a:extLst>
          </p:cNvPr>
          <p:cNvSpPr txBox="1"/>
          <p:nvPr/>
        </p:nvSpPr>
        <p:spPr>
          <a:xfrm>
            <a:off x="3123942" y="6356351"/>
            <a:ext cx="6304730" cy="307777"/>
          </a:xfrm>
          <a:prstGeom prst="rect">
            <a:avLst/>
          </a:prstGeom>
          <a:noFill/>
        </p:spPr>
        <p:txBody>
          <a:bodyPr wrap="square" rtlCol="0">
            <a:spAutoFit/>
          </a:bodyPr>
          <a:lstStyle/>
          <a:p>
            <a:r>
              <a:rPr lang="en-US" sz="1400" dirty="0"/>
              <a:t>Low-end = Planning forecast, High-end = Electrification forecast</a:t>
            </a:r>
          </a:p>
        </p:txBody>
      </p:sp>
    </p:spTree>
    <p:extLst>
      <p:ext uri="{BB962C8B-B14F-4D97-AF65-F5344CB8AC3E}">
        <p14:creationId xmlns:p14="http://schemas.microsoft.com/office/powerpoint/2010/main" val="448526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32D1953-DEA4-3B68-D092-4F7C6B08371B}"/>
              </a:ext>
            </a:extLst>
          </p:cNvPr>
          <p:cNvSpPr>
            <a:spLocks noGrp="1"/>
          </p:cNvSpPr>
          <p:nvPr>
            <p:ph type="title"/>
          </p:nvPr>
        </p:nvSpPr>
        <p:spPr/>
        <p:txBody>
          <a:bodyPr>
            <a:normAutofit/>
          </a:bodyPr>
          <a:lstStyle/>
          <a:p>
            <a:br>
              <a:rPr lang="en-US" sz="3600" dirty="0"/>
            </a:br>
            <a:r>
              <a:rPr lang="en-US" sz="3600" dirty="0"/>
              <a:t>Staff Recommendations</a:t>
            </a:r>
          </a:p>
        </p:txBody>
      </p:sp>
      <p:sp>
        <p:nvSpPr>
          <p:cNvPr id="4" name="Slide Number Placeholder 3">
            <a:extLst>
              <a:ext uri="{FF2B5EF4-FFF2-40B4-BE49-F238E27FC236}">
                <a16:creationId xmlns:a16="http://schemas.microsoft.com/office/drawing/2014/main" id="{D1610BA3-20E4-C67E-AA71-3A9BE70E8236}"/>
              </a:ext>
            </a:extLst>
          </p:cNvPr>
          <p:cNvSpPr>
            <a:spLocks noGrp="1"/>
          </p:cNvSpPr>
          <p:nvPr>
            <p:ph type="sldNum" sz="quarter" idx="12"/>
          </p:nvPr>
        </p:nvSpPr>
        <p:spPr/>
        <p:txBody>
          <a:bodyPr/>
          <a:lstStyle/>
          <a:p>
            <a:fld id="{8212C3DC-2460-4DAA-832D-EFF74738B2BE}" type="slidenum">
              <a:rPr lang="en-US" smtClean="0"/>
              <a:t>7</a:t>
            </a:fld>
            <a:endParaRPr lang="en-US"/>
          </a:p>
        </p:txBody>
      </p:sp>
      <p:sp>
        <p:nvSpPr>
          <p:cNvPr id="7" name="TextBox 6">
            <a:extLst>
              <a:ext uri="{FF2B5EF4-FFF2-40B4-BE49-F238E27FC236}">
                <a16:creationId xmlns:a16="http://schemas.microsoft.com/office/drawing/2014/main" id="{2DEC537F-B415-2D83-A510-413C41769885}"/>
              </a:ext>
            </a:extLst>
          </p:cNvPr>
          <p:cNvSpPr txBox="1"/>
          <p:nvPr/>
        </p:nvSpPr>
        <p:spPr>
          <a:xfrm>
            <a:off x="476693" y="1638251"/>
            <a:ext cx="11238614" cy="4770537"/>
          </a:xfrm>
          <a:prstGeom prst="rect">
            <a:avLst/>
          </a:prstGeom>
          <a:noFill/>
        </p:spPr>
        <p:txBody>
          <a:bodyPr wrap="square">
            <a:spAutoFit/>
          </a:bodyPr>
          <a:lstStyle/>
          <a:p>
            <a:r>
              <a:rPr lang="en-US" sz="1600" dirty="0"/>
              <a:t>1.  SPS should provide an update to its load forecast to reflect changes in projected grid-connected O&amp;G loads.  Staff understands that SPS intends to update its load forecast before it issues its RFP for resources.</a:t>
            </a:r>
          </a:p>
          <a:p>
            <a:endParaRPr lang="en-US" sz="1600" dirty="0"/>
          </a:p>
          <a:p>
            <a:r>
              <a:rPr lang="en-US" sz="1600" dirty="0"/>
              <a:t>2.  SPS should use best efforts to extend the life of its utility-owned gas-steam units scheduled for retirement provided it allows the utility to meet its carbon reductions under the ETA.  It should also use best efforts to renew expiring gas, wind, and solar PPAs. These resources should be allocated to reducing SPS’s New Mexico-specific SoN if Texas’ current allotment is not renewed. </a:t>
            </a:r>
          </a:p>
          <a:p>
            <a:endParaRPr lang="en-US" sz="1600" dirty="0"/>
          </a:p>
          <a:p>
            <a:r>
              <a:rPr lang="en-US" sz="1600" dirty="0"/>
              <a:t>3.  SPS should provide updates on the progress of Southwest Power Pool (SPP) work and analyses on the effective capacities of wind, solar, and battery storage. This may have the effect of increasing the Effective Load Carrying Capability (ELCC) of these variable resources.</a:t>
            </a:r>
          </a:p>
          <a:p>
            <a:endParaRPr lang="en-US" sz="1600" dirty="0"/>
          </a:p>
          <a:p>
            <a:r>
              <a:rPr lang="en-US" sz="1600" dirty="0"/>
              <a:t>4.  SPS should provide the Commission with updates on the progress of SPP work and analyses incorporating transmission expansion opportunities. </a:t>
            </a:r>
          </a:p>
          <a:p>
            <a:endParaRPr lang="en-US" sz="1600" dirty="0"/>
          </a:p>
          <a:p>
            <a:r>
              <a:rPr lang="en-US" sz="1600" dirty="0"/>
              <a:t>5.  The Standby tariff should be revised to match the increase in the LGS tariff from the SPS rate case.</a:t>
            </a:r>
          </a:p>
          <a:p>
            <a:endParaRPr lang="en-US" sz="1600" dirty="0"/>
          </a:p>
          <a:p>
            <a:r>
              <a:rPr lang="en-US" sz="1600" dirty="0"/>
              <a:t>6.  LGS and Standby tariffs should reflect SPS’s changing load profile and cost of service.</a:t>
            </a:r>
          </a:p>
          <a:p>
            <a:endParaRPr lang="en-US" sz="1600" dirty="0"/>
          </a:p>
          <a:p>
            <a:r>
              <a:rPr lang="en-US" sz="1600" dirty="0"/>
              <a:t>7.  SPS should reduce O&amp;G connected load through voluntary program(s) and/or Special Service Contracts. </a:t>
            </a:r>
          </a:p>
        </p:txBody>
      </p:sp>
    </p:spTree>
    <p:extLst>
      <p:ext uri="{BB962C8B-B14F-4D97-AF65-F5344CB8AC3E}">
        <p14:creationId xmlns:p14="http://schemas.microsoft.com/office/powerpoint/2010/main" val="204496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3837</TotalTime>
  <Words>461</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Xcel Energy/SPS 2023 IRP </vt:lpstr>
      <vt:lpstr> Staff IRP Report</vt:lpstr>
      <vt:lpstr> Modeling Scenarios</vt:lpstr>
      <vt:lpstr> Load Forecast and Resource Additions</vt:lpstr>
      <vt:lpstr>PowerPoint Presentation</vt:lpstr>
      <vt:lpstr> Retirements and Loads: 2028 -2030 </vt:lpstr>
      <vt:lpstr> Staff 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Gutierrez, Jordan , PRC</dc:creator>
  <cp:lastModifiedBy>Ed Rilkoff</cp:lastModifiedBy>
  <cp:revision>49</cp:revision>
  <cp:lastPrinted>2024-02-15T17:42:23Z</cp:lastPrinted>
  <dcterms:created xsi:type="dcterms:W3CDTF">2023-08-24T19:31:56Z</dcterms:created>
  <dcterms:modified xsi:type="dcterms:W3CDTF">2024-02-15T17:48:35Z</dcterms:modified>
</cp:coreProperties>
</file>