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66" r:id="rId8"/>
    <p:sldId id="268" r:id="rId9"/>
    <p:sldId id="269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203" autoAdjust="0"/>
  </p:normalViewPr>
  <p:slideViewPr>
    <p:cSldViewPr snapToGrid="0">
      <p:cViewPr varScale="1">
        <p:scale>
          <a:sx n="111" d="100"/>
          <a:sy n="111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[report (2).csv]Suggestion2!PivotTable2</c:name>
    <c:fmtId val="75"/>
  </c:pivotSource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c:spPr>
      </c:pivotFmt>
    </c:pivotFmts>
    <c:plotArea>
      <c:layout>
        <c:manualLayout>
          <c:layoutTarget val="inner"/>
          <c:xMode val="edge"/>
          <c:yMode val="edge"/>
          <c:x val="5.9125822542324388E-2"/>
          <c:y val="9.0834586270775564E-2"/>
          <c:w val="0.60927009242328123"/>
          <c:h val="0.90916541372922444"/>
        </c:manualLayout>
      </c:layout>
      <c:pieChart>
        <c:varyColors val="1"/>
        <c:ser>
          <c:idx val="0"/>
          <c:order val="0"/>
          <c:tx>
            <c:strRef>
              <c:f>Suggestion2!$B$2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1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1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1-8E83-4076-96D4-1B051E2AB93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2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2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3-8E83-4076-96D4-1B051E2AB93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3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3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5-8E83-4076-96D4-1B051E2AB93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4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4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7-8E83-4076-96D4-1B051E2AB93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5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5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9-8E83-4076-96D4-1B051E2AB93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6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6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B-8E83-4076-96D4-1B051E2AB93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1">
                      <a:lumMod val="6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1">
                      <a:lumMod val="6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D-8E83-4076-96D4-1B051E2AB93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2">
                      <a:lumMod val="6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2">
                      <a:lumMod val="6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F-8E83-4076-96D4-1B051E2AB93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3">
                      <a:lumMod val="6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3">
                      <a:lumMod val="6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11-8E83-4076-96D4-1B051E2AB937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4">
                      <a:lumMod val="6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4">
                      <a:lumMod val="6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13-8E83-4076-96D4-1B051E2AB937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5">
                      <a:lumMod val="6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5">
                      <a:lumMod val="6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15-8E83-4076-96D4-1B051E2AB937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6">
                      <a:lumMod val="6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6">
                      <a:lumMod val="6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17-8E83-4076-96D4-1B051E2AB937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1">
                      <a:lumMod val="80000"/>
                      <a:lumOff val="2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19-8E83-4076-96D4-1B051E2AB937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2">
                      <a:lumMod val="80000"/>
                      <a:lumOff val="2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1B-8E83-4076-96D4-1B051E2AB937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3">
                      <a:lumMod val="80000"/>
                      <a:lumOff val="2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3">
                      <a:lumMod val="80000"/>
                      <a:lumOff val="2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1D-8E83-4076-96D4-1B051E2AB937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4">
                      <a:lumMod val="80000"/>
                      <a:lumOff val="2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1F-8E83-4076-96D4-1B051E2AB937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5">
                      <a:lumMod val="80000"/>
                      <a:lumOff val="2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21-8E83-4076-96D4-1B051E2AB937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6">
                      <a:lumMod val="80000"/>
                      <a:lumOff val="2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23-8E83-4076-96D4-1B051E2AB937}"/>
              </c:ext>
            </c:extLst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1">
                      <a:lumMod val="8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1">
                      <a:lumMod val="8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25-8E83-4076-96D4-1B051E2AB937}"/>
              </c:ext>
            </c:extLst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2">
                      <a:lumMod val="8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2">
                      <a:lumMod val="8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27-8E83-4076-96D4-1B051E2AB937}"/>
              </c:ext>
            </c:extLst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3">
                      <a:lumMod val="8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3">
                      <a:lumMod val="8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29-8E83-4076-96D4-1B051E2AB937}"/>
              </c:ext>
            </c:extLst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4">
                      <a:lumMod val="8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4">
                      <a:lumMod val="8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2B-8E83-4076-96D4-1B051E2AB937}"/>
              </c:ext>
            </c:extLst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5">
                      <a:lumMod val="8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5">
                      <a:lumMod val="8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2D-8E83-4076-96D4-1B051E2AB937}"/>
              </c:ext>
            </c:extLst>
          </c:dPt>
          <c:dPt>
            <c:idx val="23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6">
                      <a:lumMod val="8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6">
                      <a:lumMod val="8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2F-8E83-4076-96D4-1B051E2AB937}"/>
              </c:ext>
            </c:extLst>
          </c:dPt>
          <c:dPt>
            <c:idx val="24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1">
                      <a:lumMod val="60000"/>
                      <a:lumOff val="40000"/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31-8E83-4076-96D4-1B051E2AB937}"/>
              </c:ext>
            </c:extLst>
          </c:dPt>
          <c:cat>
            <c:strRef>
              <c:f>Suggestion2!$A$3:$A$28</c:f>
              <c:strCache>
                <c:ptCount val="25"/>
                <c:pt idx="0">
                  <c:v>Utility - Billing</c:v>
                </c:pt>
                <c:pt idx="1">
                  <c:v>Utility - Dissatisfied Service</c:v>
                </c:pt>
                <c:pt idx="2">
                  <c:v>Transportation - Tariff-Rules/Regulations</c:v>
                </c:pt>
                <c:pt idx="3">
                  <c:v>Utility - Outages</c:v>
                </c:pt>
                <c:pt idx="4">
                  <c:v>Utility - null</c:v>
                </c:pt>
                <c:pt idx="5">
                  <c:v>Utility - Held Orders</c:v>
                </c:pt>
                <c:pt idx="6">
                  <c:v>Utility - Repair Delays</c:v>
                </c:pt>
                <c:pt idx="7">
                  <c:v>Utility - Disconnected Account</c:v>
                </c:pt>
                <c:pt idx="8">
                  <c:v>Utility - Not Set</c:v>
                </c:pt>
                <c:pt idx="9">
                  <c:v>Utility - Tariff-Rules/Regulations</c:v>
                </c:pt>
                <c:pt idx="10">
                  <c:v>Utility - Tariff-Rates</c:v>
                </c:pt>
                <c:pt idx="11">
                  <c:v>Utility - DSL Service</c:v>
                </c:pt>
                <c:pt idx="12">
                  <c:v>Transportation - Tariff-Rates</c:v>
                </c:pt>
                <c:pt idx="13">
                  <c:v>Utility - Damaged Property</c:v>
                </c:pt>
                <c:pt idx="14">
                  <c:v>Transportation - null</c:v>
                </c:pt>
                <c:pt idx="15">
                  <c:v>Transportation - Dissatisfied Service</c:v>
                </c:pt>
                <c:pt idx="16">
                  <c:v>Transportation - Billing</c:v>
                </c:pt>
                <c:pt idx="17">
                  <c:v>Transportation - Not Set</c:v>
                </c:pt>
                <c:pt idx="18">
                  <c:v>Utility - Deposit</c:v>
                </c:pt>
                <c:pt idx="19">
                  <c:v>Transportation - Disconnected Account</c:v>
                </c:pt>
                <c:pt idx="20">
                  <c:v>Utility - Danger-Water Quality</c:v>
                </c:pt>
                <c:pt idx="21">
                  <c:v>Transportation - Damaged Property</c:v>
                </c:pt>
                <c:pt idx="22">
                  <c:v>Utility - Cramming</c:v>
                </c:pt>
                <c:pt idx="23">
                  <c:v>Transportation - Repair Delays</c:v>
                </c:pt>
                <c:pt idx="24">
                  <c:v>Utility - Danger-Gas Leak</c:v>
                </c:pt>
              </c:strCache>
            </c:strRef>
          </c:cat>
          <c:val>
            <c:numRef>
              <c:f>Suggestion2!$B$3:$B$28</c:f>
              <c:numCache>
                <c:formatCode>General</c:formatCode>
                <c:ptCount val="25"/>
                <c:pt idx="0">
                  <c:v>213</c:v>
                </c:pt>
                <c:pt idx="1">
                  <c:v>104</c:v>
                </c:pt>
                <c:pt idx="2">
                  <c:v>91</c:v>
                </c:pt>
                <c:pt idx="3">
                  <c:v>80</c:v>
                </c:pt>
                <c:pt idx="4">
                  <c:v>48</c:v>
                </c:pt>
                <c:pt idx="5">
                  <c:v>45</c:v>
                </c:pt>
                <c:pt idx="6">
                  <c:v>37</c:v>
                </c:pt>
                <c:pt idx="7">
                  <c:v>23</c:v>
                </c:pt>
                <c:pt idx="8">
                  <c:v>18</c:v>
                </c:pt>
                <c:pt idx="9">
                  <c:v>15</c:v>
                </c:pt>
                <c:pt idx="10">
                  <c:v>13</c:v>
                </c:pt>
                <c:pt idx="11">
                  <c:v>9</c:v>
                </c:pt>
                <c:pt idx="12">
                  <c:v>8</c:v>
                </c:pt>
                <c:pt idx="13">
                  <c:v>7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8E83-4076-96D4-1B051E2AB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86842659799936"/>
          <c:y val="0"/>
          <c:w val="0.35813157340200069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19E3C7-1315-1DB5-44DC-946942FF65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043F5-6732-6A8A-2B85-B396F9605D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7C88B-56D8-4D9B-A39B-5B223B5A0F5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BA8F6-C163-83CA-138C-7E240671B0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E5C97-6AA4-3789-94F8-F8EA9C1258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CD947-F63A-48AF-AFA6-D4A40100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55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D15A4-9BF5-4F3D-89F4-E156AB66B95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0A4C2-35E3-41A3-9649-8DDC179D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0A4C2-35E3-41A3-9649-8DDC179DA9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6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0A4C2-35E3-41A3-9649-8DDC179DA9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0A4C2-35E3-41A3-9649-8DDC179DA9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0A4C2-35E3-41A3-9649-8DDC179DA9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9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0A4C2-35E3-41A3-9649-8DDC179DA9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39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BDCDF-7147-A0FE-E95F-8D0CDFA22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5C6923-7153-5D7C-5A21-C3AD402E2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ABDC4-6E2C-C356-189A-AE0858DDF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436A8-AB16-6EF3-319B-09661EECB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0A4C2-35E3-41A3-9649-8DDC179DA9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8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C0B357-20DF-D2E9-9254-0BF793663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Shape 12">
              <a:extLst>
                <a:ext uri="{FF2B5EF4-FFF2-40B4-BE49-F238E27FC236}">
                  <a16:creationId xmlns:a16="http://schemas.microsoft.com/office/drawing/2014/main" id="{F42B46F9-2793-B16E-7FA5-833754089E0E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9" name="Shape 17">
              <a:extLst>
                <a:ext uri="{FF2B5EF4-FFF2-40B4-BE49-F238E27FC236}">
                  <a16:creationId xmlns:a16="http://schemas.microsoft.com/office/drawing/2014/main" id="{92551781-D8B8-CBBA-4E57-84CBD204A6A6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0" name="Shape 15">
              <a:extLst>
                <a:ext uri="{FF2B5EF4-FFF2-40B4-BE49-F238E27FC236}">
                  <a16:creationId xmlns:a16="http://schemas.microsoft.com/office/drawing/2014/main" id="{81DB54CA-62C3-737F-B32C-CB846D4EEF48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1" name="Shape 10">
              <a:extLst>
                <a:ext uri="{FF2B5EF4-FFF2-40B4-BE49-F238E27FC236}">
                  <a16:creationId xmlns:a16="http://schemas.microsoft.com/office/drawing/2014/main" id="{5FF19CC2-03C1-4FAC-758F-EB6850F981AE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2" name="Shape 13">
              <a:extLst>
                <a:ext uri="{FF2B5EF4-FFF2-40B4-BE49-F238E27FC236}">
                  <a16:creationId xmlns:a16="http://schemas.microsoft.com/office/drawing/2014/main" id="{66319B0C-2E38-B590-93B5-A7D3FC7A95CA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pic>
        <p:nvPicPr>
          <p:cNvPr id="13" name="Picture 12" descr="PowerPoint logo">
            <a:extLst>
              <a:ext uri="{FF2B5EF4-FFF2-40B4-BE49-F238E27FC236}">
                <a16:creationId xmlns:a16="http://schemas.microsoft.com/office/drawing/2014/main" id="{34DCFB00-A88B-73DB-726A-81C0923916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8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8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95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">
            <a:extLst>
              <a:ext uri="{FF2B5EF4-FFF2-40B4-BE49-F238E27FC236}">
                <a16:creationId xmlns:a16="http://schemas.microsoft.com/office/drawing/2014/main" id="{97FF772A-2519-497D-8276-4E705BD22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Shape 50">
            <a:extLst>
              <a:ext uri="{FF2B5EF4-FFF2-40B4-BE49-F238E27FC236}">
                <a16:creationId xmlns:a16="http://schemas.microsoft.com/office/drawing/2014/main" id="{C1EA4F75-7A14-4E4E-A3B8-54293D94FFEA}"/>
              </a:ext>
            </a:extLst>
          </p:cNvPr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E8743F-2E52-4860-9798-A13AA2B1A9FA}"/>
              </a:ext>
            </a:extLst>
          </p:cNvPr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Shape 12">
              <a:extLst>
                <a:ext uri="{FF2B5EF4-FFF2-40B4-BE49-F238E27FC236}">
                  <a16:creationId xmlns:a16="http://schemas.microsoft.com/office/drawing/2014/main" id="{0B4C606D-CB17-4FF1-B300-8551BB9C7C52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8" name="Shape 17">
              <a:extLst>
                <a:ext uri="{FF2B5EF4-FFF2-40B4-BE49-F238E27FC236}">
                  <a16:creationId xmlns:a16="http://schemas.microsoft.com/office/drawing/2014/main" id="{D20F56BD-D4E9-49D7-9636-6CB1E745F754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9" name="Shape 15">
              <a:extLst>
                <a:ext uri="{FF2B5EF4-FFF2-40B4-BE49-F238E27FC236}">
                  <a16:creationId xmlns:a16="http://schemas.microsoft.com/office/drawing/2014/main" id="{EEC14485-F263-4BA9-B5C6-C6C2DA8B5560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0" name="Shape 10">
              <a:extLst>
                <a:ext uri="{FF2B5EF4-FFF2-40B4-BE49-F238E27FC236}">
                  <a16:creationId xmlns:a16="http://schemas.microsoft.com/office/drawing/2014/main" id="{8D44ACC6-1029-45CC-B1FF-DCDEC55BBEB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1" name="Shape 13">
              <a:extLst>
                <a:ext uri="{FF2B5EF4-FFF2-40B4-BE49-F238E27FC236}">
                  <a16:creationId xmlns:a16="http://schemas.microsoft.com/office/drawing/2014/main" id="{640BDE84-9E6B-4DC1-B057-62246AD285B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D727FB-12F2-4B00-B9B4-2E85DBE8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74B823-46AD-4B07-AE84-16F0BBC8FE2E}"/>
              </a:ext>
            </a:extLst>
          </p:cNvPr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E61A4E-1F41-4137-801F-C544DE0CAF4D}"/>
              </a:ext>
            </a:extLst>
          </p:cNvPr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C9CAFD8-EA4C-4E12-AA33-925E9BCE8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6581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E33737E-752D-419F-8F18-E35609CCAD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5724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E07EDA3-09AD-4BC4-92A5-720E8D8ECD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3248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7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7103A1-DF4D-40E5-A136-6F81F519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D119E2-27F0-4487-97B0-3946CF08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8083C5-58EB-4807-9B60-116294635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id="{DF34E1D4-A43E-4BE1-A890-D3ADB1CB4CAF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ots 25">
              <a:extLst>
                <a:ext uri="{FF2B5EF4-FFF2-40B4-BE49-F238E27FC236}">
                  <a16:creationId xmlns:a16="http://schemas.microsoft.com/office/drawing/2014/main" id="{C2281663-16EA-4AFF-9606-50708C41AEC6}"/>
                </a:ext>
              </a:extLst>
            </p:cNvPr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F29A84-C7D3-388B-0F8F-798D7C6D4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3" name="Shape 12">
              <a:extLst>
                <a:ext uri="{FF2B5EF4-FFF2-40B4-BE49-F238E27FC236}">
                  <a16:creationId xmlns:a16="http://schemas.microsoft.com/office/drawing/2014/main" id="{0A114591-7DF8-E047-B0F2-F8138A23181D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4" name="Shape 17">
              <a:extLst>
                <a:ext uri="{FF2B5EF4-FFF2-40B4-BE49-F238E27FC236}">
                  <a16:creationId xmlns:a16="http://schemas.microsoft.com/office/drawing/2014/main" id="{14853B38-C4D8-C96F-95B4-C05EEE7820AB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5" name="Shape 15">
              <a:extLst>
                <a:ext uri="{FF2B5EF4-FFF2-40B4-BE49-F238E27FC236}">
                  <a16:creationId xmlns:a16="http://schemas.microsoft.com/office/drawing/2014/main" id="{797F3606-17D2-005D-F631-69752F3D0D54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8" name="Shape 10">
              <a:extLst>
                <a:ext uri="{FF2B5EF4-FFF2-40B4-BE49-F238E27FC236}">
                  <a16:creationId xmlns:a16="http://schemas.microsoft.com/office/drawing/2014/main" id="{7FFF3F9F-7731-92FC-7E55-6BF7C3E73480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5" name="Shape 13">
              <a:extLst>
                <a:ext uri="{FF2B5EF4-FFF2-40B4-BE49-F238E27FC236}">
                  <a16:creationId xmlns:a16="http://schemas.microsoft.com/office/drawing/2014/main" id="{2A2EB406-B74D-8602-ED11-3ABD72B2A7F4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905A2929-5718-4963-B98D-6EA11DCB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1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B70FB8-4002-E3BC-3DA1-40807D9C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3" name="Shape 12">
              <a:extLst>
                <a:ext uri="{FF2B5EF4-FFF2-40B4-BE49-F238E27FC236}">
                  <a16:creationId xmlns:a16="http://schemas.microsoft.com/office/drawing/2014/main" id="{AAD767DE-8548-7463-F5D0-1E99CCA6B0F0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4" name="Shape 17">
              <a:extLst>
                <a:ext uri="{FF2B5EF4-FFF2-40B4-BE49-F238E27FC236}">
                  <a16:creationId xmlns:a16="http://schemas.microsoft.com/office/drawing/2014/main" id="{D31450F0-7B82-3E88-485D-0134DF6EC684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5" name="Shape 15">
              <a:extLst>
                <a:ext uri="{FF2B5EF4-FFF2-40B4-BE49-F238E27FC236}">
                  <a16:creationId xmlns:a16="http://schemas.microsoft.com/office/drawing/2014/main" id="{46CA45EF-3063-C4A6-7EEA-7FFD32E22546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6" name="Shape 10">
              <a:extLst>
                <a:ext uri="{FF2B5EF4-FFF2-40B4-BE49-F238E27FC236}">
                  <a16:creationId xmlns:a16="http://schemas.microsoft.com/office/drawing/2014/main" id="{0D092E15-D349-FC1E-941F-A5698529D1EA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7" name="Shape 13">
              <a:extLst>
                <a:ext uri="{FF2B5EF4-FFF2-40B4-BE49-F238E27FC236}">
                  <a16:creationId xmlns:a16="http://schemas.microsoft.com/office/drawing/2014/main" id="{BCA4BB77-42D8-3C1B-DD79-E7FA7AC5B412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9D421-3580-462F-85CF-DD9732A68A94}"/>
              </a:ext>
            </a:extLst>
          </p:cNvPr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Shape">
              <a:extLst>
                <a:ext uri="{FF2B5EF4-FFF2-40B4-BE49-F238E27FC236}">
                  <a16:creationId xmlns:a16="http://schemas.microsoft.com/office/drawing/2014/main" id="{DE8E9744-8CDB-421C-962A-44A5120AF055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25">
              <a:extLst>
                <a:ext uri="{FF2B5EF4-FFF2-40B4-BE49-F238E27FC236}">
                  <a16:creationId xmlns:a16="http://schemas.microsoft.com/office/drawing/2014/main" id="{C8931D30-63ED-42E9-BEDB-9DAED42116D2}"/>
                </a:ext>
              </a:extLst>
            </p:cNvPr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45EEAC38-1AB2-4532-9A19-2A4A9572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AF249-F087-486D-9373-D1D96AC59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Shape 28">
            <a:extLst>
              <a:ext uri="{FF2B5EF4-FFF2-40B4-BE49-F238E27FC236}">
                <a16:creationId xmlns:a16="http://schemas.microsoft.com/office/drawing/2014/main" id="{40BE2EAE-DEF8-4547-9314-D5CC0A644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SMALL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0708" y="1217613"/>
            <a:ext cx="4135910" cy="9715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FD3E4B-4FBF-493F-AD7A-B5E72CF3B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Shape 3">
              <a:extLst>
                <a:ext uri="{FF2B5EF4-FFF2-40B4-BE49-F238E27FC236}">
                  <a16:creationId xmlns:a16="http://schemas.microsoft.com/office/drawing/2014/main" id="{3B7727C9-7BD4-44DE-AB4D-DA388EC1790D}"/>
                </a:ext>
              </a:extLst>
            </p:cNvPr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1F9F0D4-886A-43C9-8B98-D75F3D123AD9}"/>
                </a:ext>
              </a:extLst>
            </p:cNvPr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94A4E7F-BFC7-482F-A3ED-1094D73BE5C1}"/>
                  </a:ext>
                </a:extLst>
              </p:cNvPr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Shape 25">
                  <a:extLst>
                    <a:ext uri="{FF2B5EF4-FFF2-40B4-BE49-F238E27FC236}">
                      <a16:creationId xmlns:a16="http://schemas.microsoft.com/office/drawing/2014/main" id="{76698BCA-19CB-41AE-BE78-374F5BA2E5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0"/>
                </a:p>
              </p:txBody>
            </p:sp>
            <p:sp>
              <p:nvSpPr>
                <p:cNvPr id="16" name="TextBox 15" descr="Number 1">
                  <a:extLst>
                    <a:ext uri="{FF2B5EF4-FFF2-40B4-BE49-F238E27FC236}">
                      <a16:creationId xmlns:a16="http://schemas.microsoft.com/office/drawing/2014/main" id="{506F61CE-8084-4FB8-8576-90DE19C61BBC}"/>
                    </a:ext>
                  </a:extLst>
                </p:cNvPr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noProof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48597ED-A5D8-4E38-81E8-8DC0AD6A3937}"/>
                  </a:ext>
                </a:extLst>
              </p:cNvPr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Shape 25">
                  <a:extLst>
                    <a:ext uri="{FF2B5EF4-FFF2-40B4-BE49-F238E27FC236}">
                      <a16:creationId xmlns:a16="http://schemas.microsoft.com/office/drawing/2014/main" id="{5016EDD9-EDAC-4A14-9CBF-5959078A07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0"/>
                </a:p>
              </p:txBody>
            </p:sp>
            <p:sp>
              <p:nvSpPr>
                <p:cNvPr id="19" name="TextBox 18" descr="Number 3">
                  <a:extLst>
                    <a:ext uri="{FF2B5EF4-FFF2-40B4-BE49-F238E27FC236}">
                      <a16:creationId xmlns:a16="http://schemas.microsoft.com/office/drawing/2014/main" id="{A537EC38-EF5B-4E6E-98E2-F890B5E42938}"/>
                    </a:ext>
                  </a:extLst>
                </p:cNvPr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noProof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61EFACB-8BDE-4751-BADB-F72B5A5F6679}"/>
                  </a:ext>
                </a:extLst>
              </p:cNvPr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Shape 25">
                  <a:extLst>
                    <a:ext uri="{FF2B5EF4-FFF2-40B4-BE49-F238E27FC236}">
                      <a16:creationId xmlns:a16="http://schemas.microsoft.com/office/drawing/2014/main" id="{C123EE02-6890-4623-975A-A512E7D3B9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0"/>
                </a:p>
              </p:txBody>
            </p:sp>
            <p:sp>
              <p:nvSpPr>
                <p:cNvPr id="22" name="TextBox 21" descr="Number 2">
                  <a:extLst>
                    <a:ext uri="{FF2B5EF4-FFF2-40B4-BE49-F238E27FC236}">
                      <a16:creationId xmlns:a16="http://schemas.microsoft.com/office/drawing/2014/main" id="{5850A4F0-C7C0-4DA2-A958-6C4289944D4A}"/>
                    </a:ext>
                  </a:extLst>
                </p:cNvPr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noProof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5DBF9D-19BF-4838-ACC4-D041EC29D3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Steps Go Here: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85220" y="5335777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9169" y="3361659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1293" y="1420093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45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7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2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3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0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EAF8C-ECDA-5252-C9BB-9E43BF04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Shape 12">
              <a:extLst>
                <a:ext uri="{FF2B5EF4-FFF2-40B4-BE49-F238E27FC236}">
                  <a16:creationId xmlns:a16="http://schemas.microsoft.com/office/drawing/2014/main" id="{58550331-F925-0A6B-340D-456732325236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8" name="Shape 17">
              <a:extLst>
                <a:ext uri="{FF2B5EF4-FFF2-40B4-BE49-F238E27FC236}">
                  <a16:creationId xmlns:a16="http://schemas.microsoft.com/office/drawing/2014/main" id="{9E7F2452-6BEF-606F-E82F-887C17140083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9" name="Shape 15">
              <a:extLst>
                <a:ext uri="{FF2B5EF4-FFF2-40B4-BE49-F238E27FC236}">
                  <a16:creationId xmlns:a16="http://schemas.microsoft.com/office/drawing/2014/main" id="{F0B9E83B-7782-C580-7FF3-F74F4588FE86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0" name="Shape 10">
              <a:extLst>
                <a:ext uri="{FF2B5EF4-FFF2-40B4-BE49-F238E27FC236}">
                  <a16:creationId xmlns:a16="http://schemas.microsoft.com/office/drawing/2014/main" id="{C2006760-6EDF-2A2F-47A8-FB35F24B5CC2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1" name="Shape 13">
              <a:extLst>
                <a:ext uri="{FF2B5EF4-FFF2-40B4-BE49-F238E27FC236}">
                  <a16:creationId xmlns:a16="http://schemas.microsoft.com/office/drawing/2014/main" id="{98CFC8E6-D4C2-D1EF-DBC0-0AB91025EF40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68A7A8-E359-27BF-9D05-67AF98B743F0}"/>
              </a:ext>
            </a:extLst>
          </p:cNvPr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Shape">
              <a:extLst>
                <a:ext uri="{FF2B5EF4-FFF2-40B4-BE49-F238E27FC236}">
                  <a16:creationId xmlns:a16="http://schemas.microsoft.com/office/drawing/2014/main" id="{C9F5A3E7-52A5-164E-2925-0235DB609977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25">
              <a:extLst>
                <a:ext uri="{FF2B5EF4-FFF2-40B4-BE49-F238E27FC236}">
                  <a16:creationId xmlns:a16="http://schemas.microsoft.com/office/drawing/2014/main" id="{C62E1AD9-E353-44DA-3797-0487FCBBD22E}"/>
                </a:ext>
              </a:extLst>
            </p:cNvPr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4409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6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0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5E72C73-2D91-4E12-BA25-F0AA0C03599B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369909-2321-53F0-C48A-E24386B7D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C22C28-42A9-EC58-E9EA-B6424E513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2B1A9-95A1-7E55-C9F1-2564352B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2" name="Shape">
              <a:extLst>
                <a:ext uri="{FF2B5EF4-FFF2-40B4-BE49-F238E27FC236}">
                  <a16:creationId xmlns:a16="http://schemas.microsoft.com/office/drawing/2014/main" id="{FD734AD7-BF77-4BA1-6F67-07CE442C03C1}"/>
                </a:ext>
              </a:extLst>
            </p:cNvPr>
            <p:cNvCxnSpPr>
              <a:cxnSpLocks/>
            </p:cNvCxnSpPr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hape 25">
              <a:extLst>
                <a:ext uri="{FF2B5EF4-FFF2-40B4-BE49-F238E27FC236}">
                  <a16:creationId xmlns:a16="http://schemas.microsoft.com/office/drawing/2014/main" id="{4D98C0E7-ECFC-79BD-B551-5813F36D86BA}"/>
                </a:ext>
              </a:extLst>
            </p:cNvPr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A71A11-09FA-D433-B5C0-15E9B8D8A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5" name="Shape  12">
              <a:extLst>
                <a:ext uri="{FF2B5EF4-FFF2-40B4-BE49-F238E27FC236}">
                  <a16:creationId xmlns:a16="http://schemas.microsoft.com/office/drawing/2014/main" id="{AA2659A4-47DC-8F01-7F5E-4F9AD956DE50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6" name="Shape 17">
              <a:extLst>
                <a:ext uri="{FF2B5EF4-FFF2-40B4-BE49-F238E27FC236}">
                  <a16:creationId xmlns:a16="http://schemas.microsoft.com/office/drawing/2014/main" id="{1C82C4A0-CFF4-2185-D192-252FFBC59988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7" name="Shape 15">
              <a:extLst>
                <a:ext uri="{FF2B5EF4-FFF2-40B4-BE49-F238E27FC236}">
                  <a16:creationId xmlns:a16="http://schemas.microsoft.com/office/drawing/2014/main" id="{EAF01F66-08F9-9411-B108-285260B3FBB2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20" name="Shape 10">
              <a:extLst>
                <a:ext uri="{FF2B5EF4-FFF2-40B4-BE49-F238E27FC236}">
                  <a16:creationId xmlns:a16="http://schemas.microsoft.com/office/drawing/2014/main" id="{343ED960-95CD-BE48-0C9C-9CFEE8C0F138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21" name="Shape 13">
              <a:extLst>
                <a:ext uri="{FF2B5EF4-FFF2-40B4-BE49-F238E27FC236}">
                  <a16:creationId xmlns:a16="http://schemas.microsoft.com/office/drawing/2014/main" id="{6D4714B9-CB2C-773A-8AEB-539D3FEF16A2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7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5779-A330-4329-B18E-C4060289A791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2537C2E-C92C-4AC8-B017-4CD647E6EB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656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685" r:id="rId13"/>
    <p:sldLayoutId id="2147483654" r:id="rId14"/>
    <p:sldLayoutId id="2147483662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rc.nm.gov/" TargetMode="External"/><Relationship Id="rId4" Type="http://schemas.openxmlformats.org/officeDocument/2006/relationships/image" Target="cid:image001.png@01DA43A2.E0305DC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DDD6-2306-4FF9-BE29-F7C86162E9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IMPORT YOUR 3D MODELS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CB33D18-1A6F-DCA8-5662-4976E68306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62F23-C8E1-49AE-56DA-A982456F7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302" y="7837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imageSelected0">
            <a:extLst>
              <a:ext uri="{FF2B5EF4-FFF2-40B4-BE49-F238E27FC236}">
                <a16:creationId xmlns:a16="http://schemas.microsoft.com/office/drawing/2014/main" id="{EF68B01B-7CF3-13DC-C2A2-4BB4545B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80" y="1910229"/>
            <a:ext cx="8637072" cy="34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5F3E9CA-8EA0-BB50-64B5-AE61D2ED5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302" y="19648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54BCB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https://www.prc.nm.gov/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5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7D60-8E51-4A37-B190-DA31227219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ROLE OF CRD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3FEDF-DD12-4EB7-923D-77D2AEFA1F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5151" y="2656923"/>
            <a:ext cx="2557078" cy="1523880"/>
          </a:xfrm>
        </p:spPr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088D9-EF4A-4A21-86E8-E09A9F6F4D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90850" y="561474"/>
            <a:ext cx="8568045" cy="6109914"/>
          </a:xfrm>
        </p:spPr>
        <p:txBody>
          <a:bodyPr>
            <a:normAutofit/>
          </a:bodyPr>
          <a:lstStyle/>
          <a:p>
            <a:pPr algn="l" fontAlgn="base"/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Consumer Relations Division (CRD) is dedicated to establishing and maintaining quality consumer services among those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industries overseen by the New Mexico Public Regulation Commission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CRD takes its role in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education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very seriously. CRD investigates and mediates consumer inquiries and complaints through the informal complaint process, and acts as the outreach office for the Commission.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50B5F-0826-4A84-BDC9-F804B1947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42BB7-AA20-A95F-776F-7052C3CDA16B}"/>
              </a:ext>
            </a:extLst>
          </p:cNvPr>
          <p:cNvSpPr txBox="1"/>
          <p:nvPr/>
        </p:nvSpPr>
        <p:spPr>
          <a:xfrm>
            <a:off x="5645020" y="298113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433AB-D723-3D7A-A08E-1C9E2A76C4A4}"/>
              </a:ext>
            </a:extLst>
          </p:cNvPr>
          <p:cNvSpPr txBox="1"/>
          <p:nvPr/>
        </p:nvSpPr>
        <p:spPr>
          <a:xfrm>
            <a:off x="5645020" y="298113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17114-591B-F6BB-88F2-EB034A600A16}"/>
              </a:ext>
            </a:extLst>
          </p:cNvPr>
          <p:cNvSpPr txBox="1"/>
          <p:nvPr/>
        </p:nvSpPr>
        <p:spPr>
          <a:xfrm>
            <a:off x="5645020" y="298113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AD17E-884C-37D1-2718-54BA18A047FF}"/>
              </a:ext>
            </a:extLst>
          </p:cNvPr>
          <p:cNvSpPr txBox="1"/>
          <p:nvPr/>
        </p:nvSpPr>
        <p:spPr>
          <a:xfrm>
            <a:off x="5645020" y="298113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D1BA3-9D52-C6A1-60D1-D182E55D861B}"/>
              </a:ext>
            </a:extLst>
          </p:cNvPr>
          <p:cNvSpPr txBox="1"/>
          <p:nvPr/>
        </p:nvSpPr>
        <p:spPr>
          <a:xfrm>
            <a:off x="5645020" y="298113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0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CF53B779-0063-425A-B2CB-170394DB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858416"/>
            <a:ext cx="4609323" cy="257559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/>
              <a:t>TYPE AND NUMBER OF COMPLAINTS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38382F-4ECD-4C27-E75D-34E3C900D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553778"/>
              </p:ext>
            </p:extLst>
          </p:nvPr>
        </p:nvGraphicFramePr>
        <p:xfrm>
          <a:off x="5728996" y="261258"/>
          <a:ext cx="6316824" cy="572538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643822">
                  <a:extLst>
                    <a:ext uri="{9D8B030D-6E8A-4147-A177-3AD203B41FA5}">
                      <a16:colId xmlns:a16="http://schemas.microsoft.com/office/drawing/2014/main" val="54972289"/>
                    </a:ext>
                  </a:extLst>
                </a:gridCol>
                <a:gridCol w="673002">
                  <a:extLst>
                    <a:ext uri="{9D8B030D-6E8A-4147-A177-3AD203B41FA5}">
                      <a16:colId xmlns:a16="http://schemas.microsoft.com/office/drawing/2014/main" val="3103513443"/>
                    </a:ext>
                  </a:extLst>
                </a:gridCol>
              </a:tblGrid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Utility - Billing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213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732005389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Utility - Dissatisfied Service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4086059968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Transportation - Tariff-Rules/Regulations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60236948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Utility - Outages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1773158073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Utility - null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875236036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Utility - Held Orders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2930804306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Utility - Repair Delays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2255748875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Utility - Disconnected Account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952964666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Utility - Not Set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971392010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Utility - Tariff-Rules/Regulations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158520266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Utility - Tariff-Rates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3445399996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Utility - DSL Service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2559216158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Transportation - Tariff-Rates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3374940019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Utility - Damaged Property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2085423913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Transportation - null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3186208178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Transportation - Dissatisfied Service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1898808483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Transportation - Billing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2470246635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Transportation - Not Set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173893494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Utility - Deposit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3566305527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Transportation - Disconnected Account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4199013358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Utility - Danger-Water Quality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2974404316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Transportation - Damaged Property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1713870074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Utility - Cramming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287204494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Transportation - Repair Delays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3174368227"/>
                  </a:ext>
                </a:extLst>
              </a:tr>
              <a:tr h="22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Utility - Danger-Gas Leak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755960807"/>
                  </a:ext>
                </a:extLst>
              </a:tr>
              <a:tr h="10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Grand Total</a:t>
                      </a:r>
                      <a:endParaRPr lang="en-US" sz="11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728</a:t>
                      </a: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2092199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80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7D60-8E51-4A37-B190-DA312272191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0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ROLE OF CRD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3FEDF-DD12-4EB7-923D-77D2AEFA1F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5151" y="2656923"/>
            <a:ext cx="2557078" cy="1523880"/>
          </a:xfrm>
        </p:spPr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088D9-EF4A-4A21-86E8-E09A9F6F4D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90850" y="561474"/>
            <a:ext cx="8568045" cy="5267826"/>
          </a:xfrm>
        </p:spPr>
        <p:txBody>
          <a:bodyPr>
            <a:norm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50B5F-0826-4A84-BDC9-F804B1947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flipH="1">
            <a:off x="11558895" y="2656923"/>
            <a:ext cx="328305" cy="45719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3C604D0-8240-EA21-E39B-275DFD23AC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19976"/>
              </p:ext>
            </p:extLst>
          </p:nvPr>
        </p:nvGraphicFramePr>
        <p:xfrm>
          <a:off x="447675" y="123825"/>
          <a:ext cx="11553825" cy="673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437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72108A5-CE2C-4966-B863-66581E6E4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DF22E0-9870-4CBF-AA3A-D710A9D8D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48DA73-B56C-4BAB-9988-C048297EF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CF53B779-0063-425A-B2CB-170394DB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51" y="1474970"/>
            <a:ext cx="2821967" cy="3144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TOTAL NUMBER OF COMPLAINTS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30695F-0E8E-4F69-B37A-CE0357694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2A6FA0-70FF-4F15-8E7B-F11ACE219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4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D33F68-4D69-490D-8818-8E439F7C8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38382F-4ECD-4C27-E75D-34E3C900D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31901"/>
              </p:ext>
            </p:extLst>
          </p:nvPr>
        </p:nvGraphicFramePr>
        <p:xfrm>
          <a:off x="4646646" y="1226728"/>
          <a:ext cx="6270170" cy="378248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270170">
                  <a:extLst>
                    <a:ext uri="{9D8B030D-6E8A-4147-A177-3AD203B41FA5}">
                      <a16:colId xmlns:a16="http://schemas.microsoft.com/office/drawing/2014/main" val="3103513443"/>
                    </a:ext>
                  </a:extLst>
                </a:gridCol>
              </a:tblGrid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213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732005389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4086059968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TOTOTA91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60236948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TOTAL80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1773158073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875236036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930804306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255748875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952964666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971392010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158520266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3445399996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559216158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3374940019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085423913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3186208178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1898808483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470246635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173893494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3566305527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4199013358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974404316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1713870074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87204494"/>
                  </a:ext>
                </a:extLst>
              </a:tr>
              <a:tr h="12549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3174368227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755960807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736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0921998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011B01-EA51-1644-CFA8-10434402ABF4}"/>
              </a:ext>
            </a:extLst>
          </p:cNvPr>
          <p:cNvSpPr txBox="1"/>
          <p:nvPr/>
        </p:nvSpPr>
        <p:spPr>
          <a:xfrm>
            <a:off x="4767944" y="1726163"/>
            <a:ext cx="61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TOTAL NUMBER OF UTILITY COMPLAINTS FOR 2023: 617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TOTAL NUMBER OF TRANSPORTATION COMPLAINTS FOR 2023: 111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TOTAL: 728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TOTAL AMOUNT OF RECOVERED COST FOR THE CONSUMER:   $59,318</a:t>
            </a:r>
          </a:p>
        </p:txBody>
      </p:sp>
    </p:spTree>
    <p:extLst>
      <p:ext uri="{BB962C8B-B14F-4D97-AF65-F5344CB8AC3E}">
        <p14:creationId xmlns:p14="http://schemas.microsoft.com/office/powerpoint/2010/main" val="177706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4BDAA6-1FC0-4B25-4778-CA8703F0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E03854B-EAB8-63C9-7655-DC885EEC3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F954FB-DE8B-1543-2F9A-54579546D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E1007E-B4F7-CCE5-E008-6180615E9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6BE4AE1-9C8D-34BA-CCB9-F1A394A6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51" y="1474970"/>
            <a:ext cx="2821967" cy="3144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TOTAL NUMBER OF COMPLAINTS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A1E970-217B-5C73-D2CC-C92171D75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42276F-D76E-FAF1-5035-60963AAC08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4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A14733-867A-C6B8-A0DA-D8EBA6A2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09AB07-4C74-5A3C-72CB-1787DF101706}"/>
              </a:ext>
            </a:extLst>
          </p:cNvPr>
          <p:cNvGraphicFramePr>
            <a:graphicFrameLocks noGrp="1"/>
          </p:cNvGraphicFramePr>
          <p:nvPr/>
        </p:nvGraphicFramePr>
        <p:xfrm>
          <a:off x="4646646" y="1226728"/>
          <a:ext cx="6270170" cy="378248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270170">
                  <a:extLst>
                    <a:ext uri="{9D8B030D-6E8A-4147-A177-3AD203B41FA5}">
                      <a16:colId xmlns:a16="http://schemas.microsoft.com/office/drawing/2014/main" val="3103513443"/>
                    </a:ext>
                  </a:extLst>
                </a:gridCol>
              </a:tblGrid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213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732005389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4086059968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TOTOTA91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60236948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TOTAL80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1773158073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875236036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930804306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255748875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952964666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971392010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158520266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3445399996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559216158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3374940019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085423913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3186208178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1898808483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470246635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173893494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3566305527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4199013358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974404316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1713870074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87204494"/>
                  </a:ext>
                </a:extLst>
              </a:tr>
              <a:tr h="12549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3174368227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755960807"/>
                  </a:ext>
                </a:extLst>
              </a:tr>
              <a:tr h="14445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736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/>
                </a:tc>
                <a:extLst>
                  <a:ext uri="{0D108BD9-81ED-4DB2-BD59-A6C34878D82A}">
                    <a16:rowId xmlns:a16="http://schemas.microsoft.com/office/drawing/2014/main" val="20921998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7689565-393E-814C-8083-797DA336F6C8}"/>
              </a:ext>
            </a:extLst>
          </p:cNvPr>
          <p:cNvSpPr txBox="1"/>
          <p:nvPr/>
        </p:nvSpPr>
        <p:spPr>
          <a:xfrm>
            <a:off x="4767944" y="1726163"/>
            <a:ext cx="61488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APPROXIMATE MONEY REFUNDED BACK TO THE CONSUMER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                                   </a:t>
            </a:r>
          </a:p>
          <a:p>
            <a:r>
              <a:rPr lang="en-US" sz="1400" dirty="0">
                <a:solidFill>
                  <a:schemeClr val="bg1"/>
                </a:solidFill>
              </a:rPr>
              <a:t>PNM- $18,188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EL PASO ELECTRIC- $1021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CENTURY LINK- $ 7,690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NMGC- $1,834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RIO RANCHO TOW- $ 21,884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41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9A5054-78BA-4BD2-95A8-8EB0FFA73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FA33C1-A868-424C-ABAD-C314C7ACA9F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CDD7CBD-FAD5-47AA-B069-6A4EE2B216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8116</TotalTime>
  <Words>336</Words>
  <Application>Microsoft Office PowerPoint</Application>
  <PresentationFormat>Widescreen</PresentationFormat>
  <Paragraphs>137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Century Gothic</vt:lpstr>
      <vt:lpstr>Rockwell</vt:lpstr>
      <vt:lpstr>Times New Roman</vt:lpstr>
      <vt:lpstr>Gallery</vt:lpstr>
      <vt:lpstr>IMPORT YOUR 3D MODELS</vt:lpstr>
      <vt:lpstr>ROLE OF CRD</vt:lpstr>
      <vt:lpstr>TYPE AND NUMBER OF COMPLAINTS</vt:lpstr>
      <vt:lpstr>ROLE OF CRD</vt:lpstr>
      <vt:lpstr>TOTAL NUMBER OF COMPLAINTS</vt:lpstr>
      <vt:lpstr>TOTAL NUMBER OF COMPLAINTS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 YOUR 3D MODELS</dc:title>
  <dc:creator>Ryan Jimenez</dc:creator>
  <cp:lastModifiedBy>Rodriguez, Patrick J, PRC</cp:lastModifiedBy>
  <cp:revision>10</cp:revision>
  <dcterms:created xsi:type="dcterms:W3CDTF">2024-01-10T17:33:14Z</dcterms:created>
  <dcterms:modified xsi:type="dcterms:W3CDTF">2024-02-08T19:29:23Z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