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2" r:id="rId4"/>
    <p:sldMasterId id="2147483918" r:id="rId5"/>
    <p:sldMasterId id="2147483924" r:id="rId6"/>
  </p:sldMasterIdLst>
  <p:notesMasterIdLst>
    <p:notesMasterId r:id="rId28"/>
  </p:notesMasterIdLst>
  <p:handoutMasterIdLst>
    <p:handoutMasterId r:id="rId29"/>
  </p:handoutMasterIdLst>
  <p:sldIdLst>
    <p:sldId id="1002" r:id="rId7"/>
    <p:sldId id="935" r:id="rId8"/>
    <p:sldId id="283" r:id="rId9"/>
    <p:sldId id="3140" r:id="rId10"/>
    <p:sldId id="3221" r:id="rId11"/>
    <p:sldId id="2743" r:id="rId12"/>
    <p:sldId id="3217" r:id="rId13"/>
    <p:sldId id="2372" r:id="rId14"/>
    <p:sldId id="3218" r:id="rId15"/>
    <p:sldId id="3152" r:id="rId16"/>
    <p:sldId id="3213" r:id="rId17"/>
    <p:sldId id="2770" r:id="rId18"/>
    <p:sldId id="2758" r:id="rId19"/>
    <p:sldId id="3160" r:id="rId20"/>
    <p:sldId id="2921" r:id="rId21"/>
    <p:sldId id="3155" r:id="rId22"/>
    <p:sldId id="2710" r:id="rId23"/>
    <p:sldId id="2732" r:id="rId24"/>
    <p:sldId id="3156" r:id="rId25"/>
    <p:sldId id="3214" r:id="rId26"/>
    <p:sldId id="3290" r:id="rId27"/>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3408">
          <p15:clr>
            <a:srgbClr val="A4A3A4"/>
          </p15:clr>
        </p15:guide>
        <p15:guide id="3" pos="384">
          <p15:clr>
            <a:srgbClr val="A4A3A4"/>
          </p15:clr>
        </p15:guide>
        <p15:guide id="4" pos="7296">
          <p15:clr>
            <a:srgbClr val="A4A3A4"/>
          </p15:clr>
        </p15:guide>
        <p15:guide id="5" orient="horz" pos="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474BFF"/>
    <a:srgbClr val="6464FF"/>
    <a:srgbClr val="000000"/>
    <a:srgbClr val="022648"/>
    <a:srgbClr val="C41230"/>
    <a:srgbClr val="5E9731"/>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autoAdjust="0"/>
    <p:restoredTop sz="89695" autoAdjust="0"/>
  </p:normalViewPr>
  <p:slideViewPr>
    <p:cSldViewPr showGuides="1">
      <p:cViewPr varScale="1">
        <p:scale>
          <a:sx n="63" d="100"/>
          <a:sy n="63" d="100"/>
        </p:scale>
        <p:origin x="1044" y="72"/>
      </p:cViewPr>
      <p:guideLst>
        <p:guide orient="horz" pos="4224"/>
        <p:guide orient="horz" pos="3408"/>
        <p:guide pos="384"/>
        <p:guide pos="7296"/>
        <p:guide orient="horz" pos="864"/>
      </p:guideLst>
    </p:cSldViewPr>
  </p:slideViewPr>
  <p:notesTextViewPr>
    <p:cViewPr>
      <p:scale>
        <a:sx n="100" d="100"/>
        <a:sy n="100" d="100"/>
      </p:scale>
      <p:origin x="0" y="0"/>
    </p:cViewPr>
  </p:notesTextViewPr>
  <p:sorterViewPr>
    <p:cViewPr>
      <p:scale>
        <a:sx n="100" d="100"/>
        <a:sy n="100" d="100"/>
      </p:scale>
      <p:origin x="0" y="-3372"/>
    </p:cViewPr>
  </p:sorterViewPr>
  <p:notesViewPr>
    <p:cSldViewPr showGuides="1">
      <p:cViewPr varScale="1">
        <p:scale>
          <a:sx n="120" d="100"/>
          <a:sy n="120" d="100"/>
        </p:scale>
        <p:origin x="37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chbom, Andrew" userId="ba51d4bb-d035-4a26-8ac0-6cbe65b1cb87" providerId="ADAL" clId="{64B3A7C0-895E-47D2-9C79-0A514AEA8074}"/>
    <pc:docChg chg="delSld">
      <pc:chgData name="Buschbom, Andrew" userId="ba51d4bb-d035-4a26-8ac0-6cbe65b1cb87" providerId="ADAL" clId="{64B3A7C0-895E-47D2-9C79-0A514AEA8074}" dt="2024-02-06T15:28:30.513" v="6" actId="47"/>
      <pc:docMkLst>
        <pc:docMk/>
      </pc:docMkLst>
      <pc:sldChg chg="del">
        <pc:chgData name="Buschbom, Andrew" userId="ba51d4bb-d035-4a26-8ac0-6cbe65b1cb87" providerId="ADAL" clId="{64B3A7C0-895E-47D2-9C79-0A514AEA8074}" dt="2024-02-06T15:28:26.448" v="0" actId="47"/>
        <pc:sldMkLst>
          <pc:docMk/>
          <pc:sldMk cId="168606022" sldId="3283"/>
        </pc:sldMkLst>
      </pc:sldChg>
      <pc:sldChg chg="del">
        <pc:chgData name="Buschbom, Andrew" userId="ba51d4bb-d035-4a26-8ac0-6cbe65b1cb87" providerId="ADAL" clId="{64B3A7C0-895E-47D2-9C79-0A514AEA8074}" dt="2024-02-06T15:28:27.245" v="1" actId="47"/>
        <pc:sldMkLst>
          <pc:docMk/>
          <pc:sldMk cId="2761973301" sldId="3284"/>
        </pc:sldMkLst>
      </pc:sldChg>
      <pc:sldChg chg="del">
        <pc:chgData name="Buschbom, Andrew" userId="ba51d4bb-d035-4a26-8ac0-6cbe65b1cb87" providerId="ADAL" clId="{64B3A7C0-895E-47D2-9C79-0A514AEA8074}" dt="2024-02-06T15:28:27.816" v="2" actId="47"/>
        <pc:sldMkLst>
          <pc:docMk/>
          <pc:sldMk cId="635800375" sldId="3285"/>
        </pc:sldMkLst>
      </pc:sldChg>
      <pc:sldChg chg="del">
        <pc:chgData name="Buschbom, Andrew" userId="ba51d4bb-d035-4a26-8ac0-6cbe65b1cb87" providerId="ADAL" clId="{64B3A7C0-895E-47D2-9C79-0A514AEA8074}" dt="2024-02-06T15:28:28.564" v="3" actId="47"/>
        <pc:sldMkLst>
          <pc:docMk/>
          <pc:sldMk cId="2958666484" sldId="3286"/>
        </pc:sldMkLst>
      </pc:sldChg>
      <pc:sldChg chg="del">
        <pc:chgData name="Buschbom, Andrew" userId="ba51d4bb-d035-4a26-8ac0-6cbe65b1cb87" providerId="ADAL" clId="{64B3A7C0-895E-47D2-9C79-0A514AEA8074}" dt="2024-02-06T15:28:29.268" v="4" actId="47"/>
        <pc:sldMkLst>
          <pc:docMk/>
          <pc:sldMk cId="526618933" sldId="3287"/>
        </pc:sldMkLst>
      </pc:sldChg>
      <pc:sldChg chg="del">
        <pc:chgData name="Buschbom, Andrew" userId="ba51d4bb-d035-4a26-8ac0-6cbe65b1cb87" providerId="ADAL" clId="{64B3A7C0-895E-47D2-9C79-0A514AEA8074}" dt="2024-02-06T15:28:29.890" v="5" actId="47"/>
        <pc:sldMkLst>
          <pc:docMk/>
          <pc:sldMk cId="2283295487" sldId="3288"/>
        </pc:sldMkLst>
      </pc:sldChg>
      <pc:sldChg chg="del">
        <pc:chgData name="Buschbom, Andrew" userId="ba51d4bb-d035-4a26-8ac0-6cbe65b1cb87" providerId="ADAL" clId="{64B3A7C0-895E-47D2-9C79-0A514AEA8074}" dt="2024-02-06T15:28:30.513" v="6" actId="47"/>
        <pc:sldMkLst>
          <pc:docMk/>
          <pc:sldMk cId="4233493718" sldId="3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2E185A72-771F-5740-AB22-BFE275C2E62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9220" name="Rectangle 4">
            <a:extLst>
              <a:ext uri="{FF2B5EF4-FFF2-40B4-BE49-F238E27FC236}">
                <a16:creationId xmlns:a16="http://schemas.microsoft.com/office/drawing/2014/main" id="{22E0CE74-775B-8A40-93A8-C8D7C62D5D9B}"/>
              </a:ext>
            </a:extLst>
          </p:cNvPr>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09D8B99D-00E8-1541-BE04-F0148888E3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Source Sans Pro" panose="020B0503030403020204" pitchFamily="34" charset="0"/>
              </a:rPr>
              <a:t>CISA leads the federal effort to help safeguard the Nation’s critical infrastructure from both cyber and physical threats and vulnerabilities.</a:t>
            </a:r>
            <a:endParaRPr lang="en-US" dirty="0"/>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3</a:t>
            </a:fld>
            <a:endParaRPr lang="en-US" altLang="en-US"/>
          </a:p>
        </p:txBody>
      </p:sp>
    </p:spTree>
    <p:extLst>
      <p:ext uri="{BB962C8B-B14F-4D97-AF65-F5344CB8AC3E}">
        <p14:creationId xmlns:p14="http://schemas.microsoft.com/office/powerpoint/2010/main" val="210385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13</a:t>
            </a:fld>
            <a:endParaRPr lang="en-US" altLang="en-US"/>
          </a:p>
        </p:txBody>
      </p:sp>
    </p:spTree>
    <p:extLst>
      <p:ext uri="{BB962C8B-B14F-4D97-AF65-F5344CB8AC3E}">
        <p14:creationId xmlns:p14="http://schemas.microsoft.com/office/powerpoint/2010/main" val="296475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14</a:t>
            </a:fld>
            <a:endParaRPr lang="en-US" altLang="en-US"/>
          </a:p>
        </p:txBody>
      </p:sp>
    </p:spTree>
    <p:extLst>
      <p:ext uri="{BB962C8B-B14F-4D97-AF65-F5344CB8AC3E}">
        <p14:creationId xmlns:p14="http://schemas.microsoft.com/office/powerpoint/2010/main" val="13439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15</a:t>
            </a:fld>
            <a:endParaRPr lang="en-US" altLang="en-US"/>
          </a:p>
        </p:txBody>
      </p:sp>
    </p:spTree>
    <p:extLst>
      <p:ext uri="{BB962C8B-B14F-4D97-AF65-F5344CB8AC3E}">
        <p14:creationId xmlns:p14="http://schemas.microsoft.com/office/powerpoint/2010/main" val="206175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17</a:t>
            </a:fld>
            <a:endParaRPr lang="en-US" altLang="en-US"/>
          </a:p>
        </p:txBody>
      </p:sp>
    </p:spTree>
    <p:extLst>
      <p:ext uri="{BB962C8B-B14F-4D97-AF65-F5344CB8AC3E}">
        <p14:creationId xmlns:p14="http://schemas.microsoft.com/office/powerpoint/2010/main" val="153064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18</a:t>
            </a:fld>
            <a:endParaRPr lang="en-US" altLang="en-US"/>
          </a:p>
        </p:txBody>
      </p:sp>
    </p:spTree>
    <p:extLst>
      <p:ext uri="{BB962C8B-B14F-4D97-AF65-F5344CB8AC3E}">
        <p14:creationId xmlns:p14="http://schemas.microsoft.com/office/powerpoint/2010/main" val="3745352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20</a:t>
            </a:fld>
            <a:endParaRPr lang="en-US" altLang="en-US"/>
          </a:p>
        </p:txBody>
      </p:sp>
    </p:spTree>
    <p:extLst>
      <p:ext uri="{BB962C8B-B14F-4D97-AF65-F5344CB8AC3E}">
        <p14:creationId xmlns:p14="http://schemas.microsoft.com/office/powerpoint/2010/main" val="66773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1E47A1B-7DF7-48DD-A071-795A797CB9D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0F388304-D315-4059-ACB5-9DD38ED0E2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2468" name="Slide Number Placeholder 3">
            <a:extLst>
              <a:ext uri="{FF2B5EF4-FFF2-40B4-BE49-F238E27FC236}">
                <a16:creationId xmlns:a16="http://schemas.microsoft.com/office/drawing/2014/main" id="{541049DF-3BB6-4623-9D58-769EE388E1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926">
              <a:defRPr sz="2500">
                <a:solidFill>
                  <a:schemeClr val="tx1"/>
                </a:solidFill>
                <a:latin typeface="Arial" panose="020B0604020202020204" pitchFamily="34" charset="0"/>
              </a:defRPr>
            </a:lvl1pPr>
            <a:lvl2pPr marL="786877" indent="-302645" defTabSz="943926">
              <a:defRPr sz="2500">
                <a:solidFill>
                  <a:schemeClr val="tx1"/>
                </a:solidFill>
                <a:latin typeface="Arial" panose="020B0604020202020204" pitchFamily="34" charset="0"/>
              </a:defRPr>
            </a:lvl2pPr>
            <a:lvl3pPr marL="1210580" indent="-242116" defTabSz="943926">
              <a:defRPr sz="2500">
                <a:solidFill>
                  <a:schemeClr val="tx1"/>
                </a:solidFill>
                <a:latin typeface="Arial" panose="020B0604020202020204" pitchFamily="34" charset="0"/>
              </a:defRPr>
            </a:lvl3pPr>
            <a:lvl4pPr marL="1694812" indent="-242116" defTabSz="943926">
              <a:defRPr sz="2500">
                <a:solidFill>
                  <a:schemeClr val="tx1"/>
                </a:solidFill>
                <a:latin typeface="Arial" panose="020B0604020202020204" pitchFamily="34" charset="0"/>
              </a:defRPr>
            </a:lvl4pPr>
            <a:lvl5pPr marL="2179044" indent="-242116" defTabSz="943926">
              <a:defRPr sz="2500">
                <a:solidFill>
                  <a:schemeClr val="tx1"/>
                </a:solidFill>
                <a:latin typeface="Arial" panose="020B0604020202020204" pitchFamily="34" charset="0"/>
              </a:defRPr>
            </a:lvl5pPr>
            <a:lvl6pPr marL="2650188" indent="-242116" defTabSz="943926" eaLnBrk="0" fontAlgn="base" hangingPunct="0">
              <a:spcBef>
                <a:spcPct val="0"/>
              </a:spcBef>
              <a:spcAft>
                <a:spcPct val="0"/>
              </a:spcAft>
              <a:defRPr sz="2500">
                <a:solidFill>
                  <a:schemeClr val="tx1"/>
                </a:solidFill>
                <a:latin typeface="Arial" panose="020B0604020202020204" pitchFamily="34" charset="0"/>
              </a:defRPr>
            </a:lvl6pPr>
            <a:lvl7pPr marL="3121333" indent="-242116" defTabSz="943926" eaLnBrk="0" fontAlgn="base" hangingPunct="0">
              <a:spcBef>
                <a:spcPct val="0"/>
              </a:spcBef>
              <a:spcAft>
                <a:spcPct val="0"/>
              </a:spcAft>
              <a:defRPr sz="2500">
                <a:solidFill>
                  <a:schemeClr val="tx1"/>
                </a:solidFill>
                <a:latin typeface="Arial" panose="020B0604020202020204" pitchFamily="34" charset="0"/>
              </a:defRPr>
            </a:lvl7pPr>
            <a:lvl8pPr marL="3592478" indent="-242116" defTabSz="943926" eaLnBrk="0" fontAlgn="base" hangingPunct="0">
              <a:spcBef>
                <a:spcPct val="0"/>
              </a:spcBef>
              <a:spcAft>
                <a:spcPct val="0"/>
              </a:spcAft>
              <a:defRPr sz="2500">
                <a:solidFill>
                  <a:schemeClr val="tx1"/>
                </a:solidFill>
                <a:latin typeface="Arial" panose="020B0604020202020204" pitchFamily="34" charset="0"/>
              </a:defRPr>
            </a:lvl8pPr>
            <a:lvl9pPr marL="4063622" indent="-242116" defTabSz="943926" eaLnBrk="0" fontAlgn="base" hangingPunct="0">
              <a:spcBef>
                <a:spcPct val="0"/>
              </a:spcBef>
              <a:spcAft>
                <a:spcPct val="0"/>
              </a:spcAft>
              <a:defRPr sz="2500">
                <a:solidFill>
                  <a:schemeClr val="tx1"/>
                </a:solidFill>
                <a:latin typeface="Arial" panose="020B0604020202020204" pitchFamily="34" charset="0"/>
              </a:defRPr>
            </a:lvl9pPr>
          </a:lstStyle>
          <a:p>
            <a:pPr eaLnBrk="0" fontAlgn="base" hangingPunct="0">
              <a:spcBef>
                <a:spcPct val="0"/>
              </a:spcBef>
              <a:spcAft>
                <a:spcPct val="0"/>
              </a:spcAft>
              <a:defRPr/>
            </a:pPr>
            <a:fld id="{F14C8435-5C85-4B4F-98D9-000F4F314EDF}" type="slidenum">
              <a:rPr lang="en-US" altLang="en-US" sz="1200">
                <a:solidFill>
                  <a:srgbClr val="000000"/>
                </a:solidFill>
                <a:latin typeface="Times" panose="02020603050405020304" pitchFamily="18" charset="0"/>
              </a:rPr>
              <a:pPr eaLnBrk="0" fontAlgn="base" hangingPunct="0">
                <a:spcBef>
                  <a:spcPct val="0"/>
                </a:spcBef>
                <a:spcAft>
                  <a:spcPct val="0"/>
                </a:spcAft>
                <a:defRPr/>
              </a:pPr>
              <a:t>21</a:t>
            </a:fld>
            <a:endParaRPr lang="en-US" altLang="en-US" sz="1200">
              <a:solidFill>
                <a:srgbClr val="000000"/>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691F4-3F1D-49C3-9E0D-3BD5BA0B6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7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2185CFB-024A-4A77-9B57-5AA0E1E932B7}"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94507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6</a:t>
            </a:fld>
            <a:endParaRPr lang="en-US" altLang="en-US"/>
          </a:p>
        </p:txBody>
      </p:sp>
    </p:spTree>
    <p:extLst>
      <p:ext uri="{BB962C8B-B14F-4D97-AF65-F5344CB8AC3E}">
        <p14:creationId xmlns:p14="http://schemas.microsoft.com/office/powerpoint/2010/main" val="181512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7</a:t>
            </a:fld>
            <a:endParaRPr lang="en-US" altLang="en-US"/>
          </a:p>
        </p:txBody>
      </p:sp>
    </p:spTree>
    <p:extLst>
      <p:ext uri="{BB962C8B-B14F-4D97-AF65-F5344CB8AC3E}">
        <p14:creationId xmlns:p14="http://schemas.microsoft.com/office/powerpoint/2010/main" val="290583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acknowledge we have assessments to align with a logical progression of resources (Intro, Intermediate, and Advanced) as you will brief them in the following slides.</a:t>
            </a:r>
          </a:p>
          <a:p>
            <a:endParaRPr lang="en-US" dirty="0"/>
          </a:p>
          <a:p>
            <a:r>
              <a:rPr lang="en-US" dirty="0"/>
              <a:t>We have workshops typically used following an assessment to bolster identified areas requiring attention or improvements.</a:t>
            </a:r>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2185CFB-024A-4A77-9B57-5AA0E1E932B7}"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43771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2185CFB-024A-4A77-9B57-5AA0E1E932B7}"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53710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11</a:t>
            </a:fld>
            <a:endParaRPr lang="en-US" altLang="en-US"/>
          </a:p>
        </p:txBody>
      </p:sp>
    </p:spTree>
    <p:extLst>
      <p:ext uri="{BB962C8B-B14F-4D97-AF65-F5344CB8AC3E}">
        <p14:creationId xmlns:p14="http://schemas.microsoft.com/office/powerpoint/2010/main" val="384822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0888" rtl="0" eaLnBrk="0" fontAlgn="base" latinLnBrk="0" hangingPunct="0">
              <a:lnSpc>
                <a:spcPct val="100000"/>
              </a:lnSpc>
              <a:spcBef>
                <a:spcPct val="0"/>
              </a:spcBef>
              <a:spcAft>
                <a:spcPct val="0"/>
              </a:spcAft>
              <a:buClrTx/>
              <a:buSzTx/>
              <a:buFontTx/>
              <a:buNone/>
              <a:tabLst/>
              <a:defRPr/>
            </a:pPr>
            <a:fld id="{2A1652E4-2233-4228-A2DA-AA9B2C7BF83A}" type="slidenum">
              <a:rPr kumimoji="0" lang="en-US" sz="13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40888" rtl="0" eaLnBrk="0" fontAlgn="base" latinLnBrk="0" hangingPunct="0">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06929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dirty="0"/>
              <a:t>CISA | </a:t>
            </a:r>
            <a:r>
              <a:rPr lang="en-US" sz="1200" spc="300" dirty="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27362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62763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1828800"/>
            <a:ext cx="10972800" cy="2819400"/>
          </a:xfrm>
          <a:prstGeom prst="rect">
            <a:avLst/>
          </a:prstGeom>
          <a:solidFill>
            <a:srgbClr val="0078AE"/>
          </a:solidFill>
        </p:spPr>
        <p:txBody>
          <a:bodyPr lIns="182880" anchor="ctr"/>
          <a:lstStyle>
            <a:lvl1pPr algn="l">
              <a:defRPr sz="4000" b="1" cap="all">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01B82A37-F387-46CC-9B86-7DA6CA50E9E9}"/>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spTree>
    <p:extLst>
      <p:ext uri="{BB962C8B-B14F-4D97-AF65-F5344CB8AC3E}">
        <p14:creationId xmlns:p14="http://schemas.microsoft.com/office/powerpoint/2010/main" val="162571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_Subtitl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914400"/>
          </a:xfrm>
          <a:prstGeom prst="rect">
            <a:avLst/>
          </a:prstGeom>
          <a:solidFill>
            <a:srgbClr val="005288"/>
          </a:solidFill>
        </p:spPr>
        <p:txBody>
          <a:bodyPr lIns="457200" tIns="274320" bIns="91440" anchor="b"/>
          <a:lstStyle>
            <a:lvl1pPr algn="l">
              <a:defRPr>
                <a:solidFill>
                  <a:schemeClr val="tx1"/>
                </a:solidFill>
              </a:defRPr>
            </a:lvl1pPr>
          </a:lstStyle>
          <a:p>
            <a:r>
              <a:rPr lang="en-US" dirty="0"/>
              <a:t>Click to edit Master title style</a:t>
            </a:r>
          </a:p>
        </p:txBody>
      </p:sp>
      <p:sp>
        <p:nvSpPr>
          <p:cNvPr id="148483" name="Rectangle 3"/>
          <p:cNvSpPr>
            <a:spLocks noGrp="1" noChangeArrowheads="1"/>
          </p:cNvSpPr>
          <p:nvPr>
            <p:ph type="subTitle" idx="1"/>
          </p:nvPr>
        </p:nvSpPr>
        <p:spPr bwMode="auto">
          <a:xfrm>
            <a:off x="0" y="9144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dirty="0"/>
              <a:t>Click to edit Master subtitle style</a:t>
            </a:r>
          </a:p>
        </p:txBody>
      </p:sp>
      <p:sp>
        <p:nvSpPr>
          <p:cNvPr id="6" name="Rectangle 6">
            <a:extLst>
              <a:ext uri="{FF2B5EF4-FFF2-40B4-BE49-F238E27FC236}">
                <a16:creationId xmlns:a16="http://schemas.microsoft.com/office/drawing/2014/main" id="{920D1D8C-1440-4710-A28A-C5DF92223F26}"/>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pic>
        <p:nvPicPr>
          <p:cNvPr id="7" name="Picture 6">
            <a:extLst>
              <a:ext uri="{FF2B5EF4-FFF2-40B4-BE49-F238E27FC236}">
                <a16:creationId xmlns:a16="http://schemas.microsoft.com/office/drawing/2014/main" id="{A41D22C1-D496-4C87-B693-15BC0DC3F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416276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1-2 Speaker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644B-326F-6338-51B0-618B80742A3E}"/>
              </a:ext>
            </a:extLst>
          </p:cNvPr>
          <p:cNvSpPr>
            <a:spLocks noGrp="1"/>
          </p:cNvSpPr>
          <p:nvPr>
            <p:ph type="title" hasCustomPrompt="1"/>
          </p:nvPr>
        </p:nvSpPr>
        <p:spPr>
          <a:xfrm>
            <a:off x="787608" y="2523744"/>
            <a:ext cx="6769186" cy="2290220"/>
          </a:xfrm>
        </p:spPr>
        <p:txBody>
          <a:bodyPr lIns="0" anchor="t" anchorCtr="0">
            <a:normAutofit/>
          </a:bodyPr>
          <a:lstStyle>
            <a:lvl1pPr>
              <a:defRPr sz="3200" b="1" baseline="0">
                <a:solidFill>
                  <a:srgbClr val="302C59"/>
                </a:solidFill>
                <a:latin typeface="Arial" panose="020B0604020202020204" pitchFamily="34" charset="0"/>
              </a:defRPr>
            </a:lvl1pPr>
          </a:lstStyle>
          <a:p>
            <a:r>
              <a:rPr lang="en-GB" dirty="0"/>
              <a:t>Session Title, Title Case, Bold, 32pt, up to 4 lines</a:t>
            </a:r>
            <a:endParaRPr lang="en-US" dirty="0"/>
          </a:p>
        </p:txBody>
      </p:sp>
    </p:spTree>
    <p:extLst>
      <p:ext uri="{BB962C8B-B14F-4D97-AF65-F5344CB8AC3E}">
        <p14:creationId xmlns:p14="http://schemas.microsoft.com/office/powerpoint/2010/main" val="13903477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3-4 Speakers">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EDBCC19-8F95-5F3A-C1C2-4374F663687D}"/>
              </a:ext>
            </a:extLst>
          </p:cNvPr>
          <p:cNvSpPr>
            <a:spLocks noGrp="1"/>
          </p:cNvSpPr>
          <p:nvPr>
            <p:ph type="title" hasCustomPrompt="1"/>
          </p:nvPr>
        </p:nvSpPr>
        <p:spPr>
          <a:xfrm>
            <a:off x="787608" y="2523744"/>
            <a:ext cx="6769186" cy="2290220"/>
          </a:xfrm>
        </p:spPr>
        <p:txBody>
          <a:bodyPr lIns="0" anchor="t" anchorCtr="0">
            <a:normAutofit/>
          </a:bodyPr>
          <a:lstStyle>
            <a:lvl1pPr>
              <a:defRPr sz="3200" b="1">
                <a:solidFill>
                  <a:srgbClr val="302C59"/>
                </a:solidFill>
                <a:latin typeface="Arial" panose="020B0604020202020204" pitchFamily="34" charset="0"/>
                <a:cs typeface="Arial" panose="020B0604020202020204" pitchFamily="34" charset="0"/>
              </a:defRPr>
            </a:lvl1pPr>
          </a:lstStyle>
          <a:p>
            <a:r>
              <a:rPr lang="en-GB" dirty="0"/>
              <a:t>Session Title, Title Case, Bold, 32pt, up to 4 lines</a:t>
            </a:r>
            <a:endParaRPr lang="en-US" dirty="0"/>
          </a:p>
        </p:txBody>
      </p:sp>
    </p:spTree>
    <p:extLst>
      <p:ext uri="{BB962C8B-B14F-4D97-AF65-F5344CB8AC3E}">
        <p14:creationId xmlns:p14="http://schemas.microsoft.com/office/powerpoint/2010/main" val="37900753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0052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644B-326F-6338-51B0-618B80742A3E}"/>
              </a:ext>
            </a:extLst>
          </p:cNvPr>
          <p:cNvSpPr>
            <a:spLocks noGrp="1"/>
          </p:cNvSpPr>
          <p:nvPr>
            <p:ph type="title" hasCustomPrompt="1"/>
          </p:nvPr>
        </p:nvSpPr>
        <p:spPr>
          <a:xfrm>
            <a:off x="671232" y="2083443"/>
            <a:ext cx="6769186" cy="1956122"/>
          </a:xfrm>
        </p:spPr>
        <p:txBody>
          <a:bodyPr anchor="b">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GB" dirty="0"/>
              <a:t>Divider Slide, 32pt, Title Case</a:t>
            </a:r>
            <a:endParaRPr lang="en-US" dirty="0"/>
          </a:p>
        </p:txBody>
      </p:sp>
      <p:sp>
        <p:nvSpPr>
          <p:cNvPr id="3" name="Text Placeholder 2">
            <a:extLst>
              <a:ext uri="{FF2B5EF4-FFF2-40B4-BE49-F238E27FC236}">
                <a16:creationId xmlns:a16="http://schemas.microsoft.com/office/drawing/2014/main" id="{5C9BA23B-4E21-B102-5CA9-DBCC2C57F209}"/>
              </a:ext>
            </a:extLst>
          </p:cNvPr>
          <p:cNvSpPr>
            <a:spLocks noGrp="1"/>
          </p:cNvSpPr>
          <p:nvPr>
            <p:ph type="body" idx="1" hasCustomPrompt="1"/>
          </p:nvPr>
        </p:nvSpPr>
        <p:spPr>
          <a:xfrm>
            <a:off x="671230" y="4039565"/>
            <a:ext cx="6769186" cy="480131"/>
          </a:xfrm>
          <a:prstGeom prst="rect">
            <a:avLst/>
          </a:prstGeom>
        </p:spPr>
        <p:txBody>
          <a:bodyPr wrap="square" anchor="t"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baseline="0">
                <a:solidFill>
                  <a:schemeClr val="bg1">
                    <a:alpha val="69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Subhead if needed</a:t>
            </a:r>
          </a:p>
        </p:txBody>
      </p:sp>
    </p:spTree>
    <p:extLst>
      <p:ext uri="{BB962C8B-B14F-4D97-AF65-F5344CB8AC3E}">
        <p14:creationId xmlns:p14="http://schemas.microsoft.com/office/powerpoint/2010/main" val="243099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79B6-F0FA-642D-AC14-D25601154922}"/>
              </a:ext>
            </a:extLst>
          </p:cNvPr>
          <p:cNvSpPr>
            <a:spLocks noGrp="1"/>
          </p:cNvSpPr>
          <p:nvPr>
            <p:ph type="title" hasCustomPrompt="1"/>
          </p:nvPr>
        </p:nvSpPr>
        <p:spPr>
          <a:xfrm>
            <a:off x="521208" y="365125"/>
            <a:ext cx="9096992" cy="817499"/>
          </a:xfrm>
        </p:spPr>
        <p:txBody>
          <a:bodyPr anchor="b" anchorCtr="0"/>
          <a:lstStyle>
            <a:lvl1pPr>
              <a:defRPr b="1" i="0" baseline="0">
                <a:solidFill>
                  <a:srgbClr val="302C59"/>
                </a:solidFill>
                <a:latin typeface="Arial" panose="020B0604020202020204" pitchFamily="34" charset="0"/>
              </a:defRPr>
            </a:lvl1pPr>
          </a:lstStyle>
          <a:p>
            <a:r>
              <a:rPr lang="en-GB" dirty="0"/>
              <a:t>Edit Headline</a:t>
            </a:r>
            <a:endParaRPr lang="en-US" dirty="0"/>
          </a:p>
        </p:txBody>
      </p:sp>
      <p:sp>
        <p:nvSpPr>
          <p:cNvPr id="4" name="Text Placeholder 4">
            <a:extLst>
              <a:ext uri="{FF2B5EF4-FFF2-40B4-BE49-F238E27FC236}">
                <a16:creationId xmlns:a16="http://schemas.microsoft.com/office/drawing/2014/main" id="{D6A44E5E-8F3C-2F48-21C5-4060D749E659}"/>
              </a:ext>
            </a:extLst>
          </p:cNvPr>
          <p:cNvSpPr>
            <a:spLocks noGrp="1"/>
          </p:cNvSpPr>
          <p:nvPr>
            <p:ph type="body" sz="quarter" idx="26" hasCustomPrompt="1"/>
          </p:nvPr>
        </p:nvSpPr>
        <p:spPr>
          <a:xfrm>
            <a:off x="521208" y="1208630"/>
            <a:ext cx="9096992" cy="310896"/>
          </a:xfrm>
          <a:prstGeom prst="rect">
            <a:avLst/>
          </a:prstGeom>
        </p:spPr>
        <p:txBody>
          <a:bodyPr tIns="45720" bIns="45720"/>
          <a:lstStyle>
            <a:lvl1pPr marL="0" indent="0">
              <a:buNone/>
              <a:defRPr sz="2300" b="0" i="0" baseline="0">
                <a:solidFill>
                  <a:srgbClr val="302C59"/>
                </a:solidFill>
                <a:latin typeface="Arial" panose="020B0604020202020204" pitchFamily="34" charset="0"/>
                <a:cs typeface="Gotham Book" pitchFamily="2" charset="0"/>
              </a:defRPr>
            </a:lvl1pPr>
          </a:lstStyle>
          <a:p>
            <a:pPr lvl="0"/>
            <a:r>
              <a:rPr lang="en-US" dirty="0"/>
              <a:t>Edit subhead</a:t>
            </a:r>
          </a:p>
        </p:txBody>
      </p:sp>
    </p:spTree>
    <p:extLst>
      <p:ext uri="{BB962C8B-B14F-4D97-AF65-F5344CB8AC3E}">
        <p14:creationId xmlns:p14="http://schemas.microsoft.com/office/powerpoint/2010/main" val="124815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3ABF95-D267-9F14-FD0E-21F2E7BA93E8}"/>
              </a:ext>
            </a:extLst>
          </p:cNvPr>
          <p:cNvSpPr>
            <a:spLocks noGrp="1"/>
          </p:cNvSpPr>
          <p:nvPr>
            <p:ph type="title" hasCustomPrompt="1"/>
          </p:nvPr>
        </p:nvSpPr>
        <p:spPr>
          <a:xfrm>
            <a:off x="521208" y="365125"/>
            <a:ext cx="9096992" cy="817499"/>
          </a:xfrm>
        </p:spPr>
        <p:txBody>
          <a:bodyPr anchor="b" anchorCtr="0"/>
          <a:lstStyle/>
          <a:p>
            <a:r>
              <a:rPr lang="en-GB" dirty="0"/>
              <a:t>Edit Headline</a:t>
            </a:r>
            <a:endParaRPr lang="en-US" dirty="0"/>
          </a:p>
        </p:txBody>
      </p:sp>
      <p:pic>
        <p:nvPicPr>
          <p:cNvPr id="14" name="Graphic 13">
            <a:extLst>
              <a:ext uri="{FF2B5EF4-FFF2-40B4-BE49-F238E27FC236}">
                <a16:creationId xmlns:a16="http://schemas.microsoft.com/office/drawing/2014/main" id="{8B184CA9-9846-8737-B38B-3A967BA83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18200" y="0"/>
            <a:ext cx="2573800" cy="2073339"/>
          </a:xfrm>
          <a:prstGeom prst="rect">
            <a:avLst/>
          </a:prstGeom>
        </p:spPr>
      </p:pic>
      <p:sp>
        <p:nvSpPr>
          <p:cNvPr id="2" name="Text Placeholder 4">
            <a:extLst>
              <a:ext uri="{FF2B5EF4-FFF2-40B4-BE49-F238E27FC236}">
                <a16:creationId xmlns:a16="http://schemas.microsoft.com/office/drawing/2014/main" id="{AABEA6A6-8950-5093-8C23-49385A5056FB}"/>
              </a:ext>
            </a:extLst>
          </p:cNvPr>
          <p:cNvSpPr>
            <a:spLocks noGrp="1"/>
          </p:cNvSpPr>
          <p:nvPr>
            <p:ph type="body" sz="quarter" idx="26" hasCustomPrompt="1"/>
          </p:nvPr>
        </p:nvSpPr>
        <p:spPr>
          <a:xfrm>
            <a:off x="521208" y="1208630"/>
            <a:ext cx="9096992" cy="310896"/>
          </a:xfrm>
          <a:prstGeom prst="rect">
            <a:avLst/>
          </a:prstGeom>
        </p:spPr>
        <p:txBody>
          <a:bodyPr tIns="45720" bIns="45720"/>
          <a:lstStyle>
            <a:lvl1pPr marL="0" indent="0">
              <a:buNone/>
              <a:defRPr sz="2300" b="0" i="0">
                <a:solidFill>
                  <a:schemeClr val="accent6">
                    <a:alpha val="60000"/>
                  </a:schemeClr>
                </a:solidFill>
                <a:latin typeface="Century Gothic" panose="020B0502020202020204" pitchFamily="34" charset="0"/>
                <a:cs typeface="Gotham Book" pitchFamily="2" charset="0"/>
              </a:defRPr>
            </a:lvl1pPr>
          </a:lstStyle>
          <a:p>
            <a:pPr lvl="0"/>
            <a:r>
              <a:rPr lang="en-US" dirty="0"/>
              <a:t>Edit subhead</a:t>
            </a:r>
          </a:p>
        </p:txBody>
      </p:sp>
      <p:sp>
        <p:nvSpPr>
          <p:cNvPr id="5" name="Rectangle 4">
            <a:extLst>
              <a:ext uri="{FF2B5EF4-FFF2-40B4-BE49-F238E27FC236}">
                <a16:creationId xmlns:a16="http://schemas.microsoft.com/office/drawing/2014/main" id="{AE68CB76-2717-4AE2-BF93-14A5DE2E3FD7}"/>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endParaRPr>
          </a:p>
        </p:txBody>
      </p:sp>
    </p:spTree>
    <p:extLst>
      <p:ext uri="{BB962C8B-B14F-4D97-AF65-F5344CB8AC3E}">
        <p14:creationId xmlns:p14="http://schemas.microsoft.com/office/powerpoint/2010/main" val="159097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914400"/>
          </a:xfrm>
          <a:prstGeom prst="rect">
            <a:avLst/>
          </a:prstGeom>
          <a:solidFill>
            <a:srgbClr val="005288"/>
          </a:solidFill>
        </p:spPr>
        <p:txBody>
          <a:bodyPr lIns="640080" tIns="274320" bIns="91440"/>
          <a:lstStyle>
            <a:lvl1pPr>
              <a:defRPr b="1">
                <a:solidFill>
                  <a:schemeClr val="tx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2A95266-F24A-416A-AA66-FD9B82BD952A}"/>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spTree>
    <p:extLst>
      <p:ext uri="{BB962C8B-B14F-4D97-AF65-F5344CB8AC3E}">
        <p14:creationId xmlns:p14="http://schemas.microsoft.com/office/powerpoint/2010/main" val="391354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300" normalizeH="0" baseline="0" noProof="0" dirty="0">
                <a:ln>
                  <a:noFill/>
                </a:ln>
                <a:solidFill>
                  <a:srgbClr val="FFFFFF"/>
                </a:solidFill>
                <a:effectLst/>
                <a:uLnTx/>
                <a:uFillTx/>
                <a:latin typeface="Arial" panose="020B0604020202020204" pitchFamily="34" charset="0"/>
                <a:ea typeface="+mn-ea"/>
                <a:cs typeface="+mn-cs"/>
              </a:rPr>
              <a:t>CISA | </a:t>
            </a:r>
            <a:r>
              <a:rPr kumimoji="0" lang="en-US" sz="1200" b="0" i="0" u="none" strike="noStrike" kern="1200" cap="none" spc="300" normalizeH="0" baseline="0" noProof="0" dirty="0">
                <a:ln>
                  <a:noFill/>
                </a:ln>
                <a:solidFill>
                  <a:srgbClr val="FFFFFF"/>
                </a:solidFill>
                <a:effectLst/>
                <a:uLnTx/>
                <a:uFillTx/>
                <a:latin typeface="Arial" panose="020B0604020202020204" pitchFamily="34" charset="0"/>
                <a:ea typeface="+mn-ea"/>
                <a:cs typeface="+mn-cs"/>
              </a:rPr>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43B84AA-2AAB-D841-BF17-2D4C9BCE0719}"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10443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9144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8" name="Rectangle 6">
            <a:extLst>
              <a:ext uri="{FF2B5EF4-FFF2-40B4-BE49-F238E27FC236}">
                <a16:creationId xmlns:a16="http://schemas.microsoft.com/office/drawing/2014/main" id="{23AD1CEA-E310-4C29-BAFF-C63A6A391056}"/>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spTree>
    <p:extLst>
      <p:ext uri="{BB962C8B-B14F-4D97-AF65-F5344CB8AC3E}">
        <p14:creationId xmlns:p14="http://schemas.microsoft.com/office/powerpoint/2010/main" val="70655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300" normalizeH="0" baseline="0" noProof="0" dirty="0">
                <a:ln>
                  <a:noFill/>
                </a:ln>
                <a:solidFill>
                  <a:srgbClr val="FFFFFF"/>
                </a:solidFill>
                <a:effectLst/>
                <a:uLnTx/>
                <a:uFillTx/>
                <a:latin typeface="Arial" panose="020B0604020202020204" pitchFamily="34" charset="0"/>
                <a:ea typeface="+mn-ea"/>
                <a:cs typeface="+mn-cs"/>
              </a:rPr>
              <a:t>CISA | </a:t>
            </a:r>
            <a:r>
              <a:rPr kumimoji="0" lang="en-US" sz="1200" b="0" i="0" u="none" strike="noStrike" kern="1200" cap="none" spc="300" normalizeH="0" baseline="0" noProof="0" dirty="0">
                <a:ln>
                  <a:noFill/>
                </a:ln>
                <a:solidFill>
                  <a:srgbClr val="FFFFFF"/>
                </a:solidFill>
                <a:effectLst/>
                <a:uLnTx/>
                <a:uFillTx/>
                <a:latin typeface="Arial" panose="020B0604020202020204" pitchFamily="34" charset="0"/>
                <a:ea typeface="+mn-ea"/>
                <a:cs typeface="+mn-cs"/>
              </a:rPr>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43B84AA-2AAB-D841-BF17-2D4C9BCE0719}"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534964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buClr>
                <a:srgbClr val="000000"/>
              </a:buClr>
              <a:buSzPct val="60000"/>
              <a:defRPr sz="2400">
                <a:solidFill>
                  <a:srgbClr val="000000"/>
                </a:solidFill>
              </a:defRPr>
            </a:lvl1pPr>
            <a:lvl2pPr>
              <a:buClr>
                <a:srgbClr val="000000"/>
              </a:buClr>
              <a:buSzPct val="60000"/>
              <a:defRPr sz="2200">
                <a:solidFill>
                  <a:srgbClr val="000000"/>
                </a:solidFill>
              </a:defRPr>
            </a:lvl2pPr>
            <a:lvl3pPr>
              <a:buClr>
                <a:srgbClr val="000000"/>
              </a:buClr>
              <a:buSzPct val="60000"/>
              <a:defRPr sz="2000">
                <a:solidFill>
                  <a:srgbClr val="000000"/>
                </a:solidFill>
              </a:defRPr>
            </a:lvl3pPr>
            <a:lvl4pPr>
              <a:buClr>
                <a:srgbClr val="000000"/>
              </a:buClr>
              <a:buSzPct val="60000"/>
              <a:defRPr sz="1800">
                <a:solidFill>
                  <a:srgbClr val="000000"/>
                </a:solidFill>
              </a:defRPr>
            </a:lvl4pPr>
            <a:lvl5pPr>
              <a:buClr>
                <a:srgbClr val="000000"/>
              </a:buClr>
              <a:buSzPct val="60000"/>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5B367E4-E490-5D4C-B162-F1E62EFCCBB8}"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719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49690C8-B626-274D-8FA3-63299A4ABD75}"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1918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Presenter’s Name</a:t>
            </a:r>
          </a:p>
          <a:p>
            <a:pPr marL="0" marR="0" lvl="0" indent="0" algn="r" defTabSz="914400" rtl="0" eaLnBrk="0" fontAlgn="base" latinLnBrk="0" hangingPunct="0">
              <a:lnSpc>
                <a:spcPct val="100000"/>
              </a:lnSpc>
              <a:spcBef>
                <a:spcPct val="0"/>
              </a:spcBef>
              <a:spcAft>
                <a:spcPct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February 1, 2024</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2DA1020-C785-0A4B-99D6-E80BD29020BD}" type="slidenum">
              <a:rPr kumimoji="0" lang="en-US" alt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buClr>
                <a:srgbClr val="000000"/>
              </a:buClr>
              <a:buSzPct val="60000"/>
              <a:defRPr sz="2400">
                <a:solidFill>
                  <a:srgbClr val="000000"/>
                </a:solidFill>
              </a:defRPr>
            </a:lvl1pPr>
            <a:lvl2pPr>
              <a:buClr>
                <a:srgbClr val="000000"/>
              </a:buClr>
              <a:buSzPct val="60000"/>
              <a:defRPr sz="2200">
                <a:solidFill>
                  <a:srgbClr val="000000"/>
                </a:solidFill>
              </a:defRPr>
            </a:lvl2pPr>
            <a:lvl3pPr>
              <a:buClr>
                <a:srgbClr val="000000"/>
              </a:buClr>
              <a:buSzPct val="60000"/>
              <a:defRPr sz="2000">
                <a:solidFill>
                  <a:srgbClr val="000000"/>
                </a:solidFill>
              </a:defRPr>
            </a:lvl3pPr>
            <a:lvl4pPr>
              <a:buClr>
                <a:srgbClr val="000000"/>
              </a:buClr>
              <a:buSzPct val="60000"/>
              <a:defRPr sz="1800">
                <a:solidFill>
                  <a:srgbClr val="000000"/>
                </a:solidFill>
              </a:defRPr>
            </a:lvl4pPr>
            <a:lvl5pPr>
              <a:buClr>
                <a:srgbClr val="000000"/>
              </a:buClr>
              <a:buSzPct val="60000"/>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436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Presenter’s Name</a:t>
            </a:r>
          </a:p>
          <a:p>
            <a:pPr marL="0" marR="0" lvl="0" indent="0" algn="r" defTabSz="914400" rtl="0" eaLnBrk="0" fontAlgn="base" latinLnBrk="0" hangingPunct="0">
              <a:lnSpc>
                <a:spcPct val="100000"/>
              </a:lnSpc>
              <a:spcBef>
                <a:spcPct val="0"/>
              </a:spcBef>
              <a:spcAft>
                <a:spcPct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February 1, 2024</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2DA1020-C785-0A4B-99D6-E80BD29020BD}" type="slidenum">
              <a:rPr kumimoji="0" lang="en-US" alt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299486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300" normalizeH="0" baseline="0" noProof="0" dirty="0">
                <a:ln>
                  <a:noFill/>
                </a:ln>
                <a:solidFill>
                  <a:srgbClr val="C0C2C4"/>
                </a:solidFill>
                <a:effectLst/>
                <a:uLnTx/>
                <a:uFillTx/>
                <a:latin typeface="Arial" panose="020B0604020202020204" pitchFamily="34" charset="0"/>
                <a:ea typeface="+mn-ea"/>
                <a:cs typeface="+mn-cs"/>
              </a:rPr>
              <a:t>CYBERSECURITY &amp;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300" normalizeH="0" baseline="0" noProof="0" dirty="0">
                <a:ln>
                  <a:noFill/>
                </a:ln>
                <a:solidFill>
                  <a:srgbClr val="C0C2C4"/>
                </a:solidFill>
                <a:effectLst/>
                <a:uLnTx/>
                <a:uFillTx/>
                <a:latin typeface="Arial" panose="020B0604020202020204" pitchFamily="34" charset="0"/>
                <a:ea typeface="+mn-ea"/>
                <a:cs typeface="+mn-cs"/>
              </a:rPr>
              <a:t>INFRASTRUCTURE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300" normalizeH="0" baseline="0" noProof="0" dirty="0">
                <a:ln>
                  <a:noFill/>
                </a:ln>
                <a:solidFill>
                  <a:srgbClr val="C0C2C4"/>
                </a:solidFill>
                <a:effectLst/>
                <a:uLnTx/>
                <a:uFillTx/>
                <a:latin typeface="Arial" panose="020B0604020202020204" pitchFamily="34" charset="0"/>
                <a:ea typeface="+mn-ea"/>
                <a:cs typeface="+mn-cs"/>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Presenter’s Name</a:t>
            </a:r>
          </a:p>
          <a:p>
            <a:pPr marL="0" marR="0" lvl="0" indent="0" algn="r" defTabSz="914400" rtl="0" eaLnBrk="0" fontAlgn="base" latinLnBrk="0" hangingPunct="0">
              <a:lnSpc>
                <a:spcPct val="100000"/>
              </a:lnSpc>
              <a:spcBef>
                <a:spcPct val="0"/>
              </a:spcBef>
              <a:spcAft>
                <a:spcPct val="0"/>
              </a:spcAft>
              <a:buClrTx/>
              <a:buSzTx/>
              <a:buFontTx/>
              <a:buNone/>
              <a:tabLst/>
              <a:defRPr/>
            </a:pPr>
            <a:fld id="{88BCAFFE-AE75-994B-930C-85B1F9A85DC4}" type="datetime4">
              <a:rPr kumimoji="0" lang="en-US"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February 1, 2024</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28F5760-600B-E044-8357-0A373C456381}" type="slidenum">
              <a:rPr kumimoji="0" lang="en-US" altLang="en-US" sz="11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9346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D7DC5A1-24AC-EE45-8892-34F91BFF9321}" type="slidenum">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2352625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1150922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114172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07725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914400"/>
          </a:xfrm>
          <a:prstGeom prst="rect">
            <a:avLst/>
          </a:prstGeom>
          <a:solidFill>
            <a:srgbClr val="005288"/>
          </a:solidFill>
        </p:spPr>
        <p:txBody>
          <a:bodyPr lIns="640080" tIns="274320" bIns="91440"/>
          <a:lstStyle>
            <a:lvl1pPr>
              <a:defRPr b="1">
                <a:solidFill>
                  <a:schemeClr val="tx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2A95266-F24A-416A-AA66-FD9B82BD952A}"/>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spTree>
    <p:extLst>
      <p:ext uri="{BB962C8B-B14F-4D97-AF65-F5344CB8AC3E}">
        <p14:creationId xmlns:p14="http://schemas.microsoft.com/office/powerpoint/2010/main" val="405425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9906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818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990600"/>
          </a:xfrm>
          <a:prstGeom prst="rect">
            <a:avLst/>
          </a:prstGeom>
          <a:noFill/>
        </p:spPr>
        <p:txBody>
          <a:bodyPr lIns="640080" tIns="274320" bIns="91440"/>
          <a:lstStyle>
            <a:lvl1pPr>
              <a:defRPr b="1">
                <a:solidFill>
                  <a:srgbClr val="005288"/>
                </a:solidFill>
              </a:defRPr>
            </a:lvl1pPr>
          </a:lstStyle>
          <a:p>
            <a:r>
              <a:rPr lang="en-US" dirty="0"/>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4068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dirty="0">
                <a:solidFill>
                  <a:srgbClr val="C0C2C4"/>
                </a:solidFill>
              </a:rPr>
              <a:t>CYBERSECURITY &amp;</a:t>
            </a:r>
          </a:p>
          <a:p>
            <a:pPr>
              <a:defRPr/>
            </a:pPr>
            <a:r>
              <a:rPr lang="en-US" sz="1000" spc="300" dirty="0">
                <a:solidFill>
                  <a:srgbClr val="C0C2C4"/>
                </a:solidFill>
              </a:rPr>
              <a:t>INFRASTRUCTURE</a:t>
            </a:r>
          </a:p>
          <a:p>
            <a:pPr>
              <a:defRPr/>
            </a:pPr>
            <a:r>
              <a:rPr lang="en-US" sz="1000" spc="300" dirty="0">
                <a:solidFill>
                  <a:srgbClr val="C0C2C4"/>
                </a:solidFill>
              </a:rPr>
              <a:t>SECURITY AGENCY</a:t>
            </a:r>
          </a:p>
        </p:txBody>
      </p:sp>
      <p:sp>
        <p:nvSpPr>
          <p:cNvPr id="148482" name="Rectangle 2"/>
          <p:cNvSpPr>
            <a:spLocks noGrp="1" noChangeArrowheads="1"/>
          </p:cNvSpPr>
          <p:nvPr>
            <p:ph type="ctrTitle"/>
          </p:nvPr>
        </p:nvSpPr>
        <p:spPr>
          <a:xfrm>
            <a:off x="0" y="0"/>
            <a:ext cx="12192000" cy="9906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dirty="0"/>
          </a:p>
        </p:txBody>
      </p:sp>
    </p:spTree>
    <p:extLst>
      <p:ext uri="{BB962C8B-B14F-4D97-AF65-F5344CB8AC3E}">
        <p14:creationId xmlns:p14="http://schemas.microsoft.com/office/powerpoint/2010/main" val="25184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
        <p:nvSpPr>
          <p:cNvPr id="7" name="Slide Number Placeholder 6">
            <a:extLst>
              <a:ext uri="{FF2B5EF4-FFF2-40B4-BE49-F238E27FC236}">
                <a16:creationId xmlns:a16="http://schemas.microsoft.com/office/drawing/2014/main" id="{71257948-3DA3-4FD1-85E6-96001C9EA420}"/>
              </a:ext>
            </a:extLst>
          </p:cNvPr>
          <p:cNvSpPr>
            <a:spLocks noGrp="1" noChangeArrowheads="1"/>
          </p:cNvSpPr>
          <p:nvPr>
            <p:ph type="sldNum" sz="quarter" idx="10"/>
          </p:nvPr>
        </p:nvSpPr>
        <p:spPr>
          <a:xfrm>
            <a:off x="11201400" y="6175375"/>
            <a:ext cx="381000" cy="261938"/>
          </a:xfrm>
          <a:prstGeom prst="rect">
            <a:avLst/>
          </a:prstGeo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dirty="0"/>
          </a:p>
        </p:txBody>
      </p:sp>
    </p:spTree>
    <p:extLst>
      <p:ext uri="{BB962C8B-B14F-4D97-AF65-F5344CB8AC3E}">
        <p14:creationId xmlns:p14="http://schemas.microsoft.com/office/powerpoint/2010/main" val="98986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7632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45098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cSld>
  <p:clrMap bg1="dk2" tx1="lt1" bg2="dk1" tx2="lt2" accent1="accent1" accent2="accent2" accent3="accent3" accent4="accent4" accent5="accent5" accent6="accent6" hlink="hlink" folHlink="folHlink"/>
  <p:sldLayoutIdLst>
    <p:sldLayoutId id="2147483903" r:id="rId1"/>
    <p:sldLayoutId id="2147483905" r:id="rId2"/>
    <p:sldLayoutId id="2147483904" r:id="rId3"/>
    <p:sldLayoutId id="2147483906" r:id="rId4"/>
    <p:sldLayoutId id="2147483911" r:id="rId5"/>
    <p:sldLayoutId id="2147483907" r:id="rId6"/>
    <p:sldLayoutId id="2147483908" r:id="rId7"/>
    <p:sldLayoutId id="2147483909" r:id="rId8"/>
    <p:sldLayoutId id="2147483912" r:id="rId9"/>
    <p:sldLayoutId id="2147483910" r:id="rId10"/>
    <p:sldLayoutId id="2147483916" r:id="rId11"/>
    <p:sldLayoutId id="2147483917" r:id="rId12"/>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E3668-6D72-1E66-92B0-EA6CD9EBB5B2}"/>
              </a:ext>
            </a:extLst>
          </p:cNvPr>
          <p:cNvSpPr>
            <a:spLocks noGrp="1"/>
          </p:cNvSpPr>
          <p:nvPr>
            <p:ph type="title"/>
          </p:nvPr>
        </p:nvSpPr>
        <p:spPr>
          <a:xfrm>
            <a:off x="521207" y="365125"/>
            <a:ext cx="11046169" cy="817499"/>
          </a:xfrm>
          <a:prstGeom prst="rect">
            <a:avLst/>
          </a:prstGeom>
        </p:spPr>
        <p:txBody>
          <a:bodyPr vert="horz" lIns="91440" tIns="45720" rIns="91440" bIns="45720" rtlCol="0" anchor="ctr" anchorCtr="0">
            <a:normAutofit/>
          </a:bodyPr>
          <a:lstStyle/>
          <a:p>
            <a:r>
              <a:rPr lang="en-GB" dirty="0"/>
              <a:t>Edit Headline</a:t>
            </a:r>
            <a:endParaRPr lang="en-US" dirty="0"/>
          </a:p>
        </p:txBody>
      </p:sp>
      <p:pic>
        <p:nvPicPr>
          <p:cNvPr id="4" name="Picture 3">
            <a:extLst>
              <a:ext uri="{FF2B5EF4-FFF2-40B4-BE49-F238E27FC236}">
                <a16:creationId xmlns:a16="http://schemas.microsoft.com/office/drawing/2014/main" id="{DF867120-363A-43B7-AB72-B8E634B372F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262071533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36" r:id="rId6"/>
    <p:sldLayoutId id="2147483937" r:id="rId7"/>
  </p:sldLayoutIdLst>
  <p:txStyles>
    <p:titleStyle>
      <a:lvl1pPr algn="l" defTabSz="914400" rtl="0" eaLnBrk="1" latinLnBrk="0" hangingPunct="1">
        <a:lnSpc>
          <a:spcPct val="90000"/>
        </a:lnSpc>
        <a:spcBef>
          <a:spcPct val="0"/>
        </a:spcBef>
        <a:buNone/>
        <a:defRPr sz="39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b="0" i="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b="0" i="0" kern="1200" baseline="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b="0" i="0" kern="1200" baseline="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baseline="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2512F38-016A-FD40-AA8F-15F02EBCC689}" type="slidenum">
              <a:rPr kumimoji="0" lang="en-US" alt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945628061"/>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felix.villa@cisa.dhs.gov" TargetMode="External"/><Relationship Id="rId7" Type="http://schemas.openxmlformats.org/officeDocument/2006/relationships/hyperlink" Target="mailto:andrew.buschbom@cisa.dhs.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cisa.gov/forms/report" TargetMode="External"/><Relationship Id="rId5" Type="http://schemas.openxmlformats.org/officeDocument/2006/relationships/hyperlink" Target="mailto:report@cisa.gov" TargetMode="External"/><Relationship Id="rId4" Type="http://schemas.openxmlformats.org/officeDocument/2006/relationships/hyperlink" Target="mailto:CyWatch@fbi.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6F8F-78B0-0316-C7F1-8E412AA5F465}"/>
              </a:ext>
            </a:extLst>
          </p:cNvPr>
          <p:cNvSpPr>
            <a:spLocks noGrp="1"/>
          </p:cNvSpPr>
          <p:nvPr>
            <p:ph type="title"/>
          </p:nvPr>
        </p:nvSpPr>
        <p:spPr/>
        <p:txBody>
          <a:bodyPr/>
          <a:lstStyle/>
          <a:p>
            <a:br>
              <a:rPr lang="en-US" dirty="0"/>
            </a:br>
            <a:r>
              <a:rPr lang="en-US" sz="5400" dirty="0">
                <a:solidFill>
                  <a:schemeClr val="bg1"/>
                </a:solidFill>
              </a:rPr>
              <a:t>Cisa cybersecurity</a:t>
            </a:r>
            <a:br>
              <a:rPr lang="en-US" sz="5400" dirty="0">
                <a:solidFill>
                  <a:schemeClr val="bg1"/>
                </a:solidFill>
              </a:rPr>
            </a:br>
            <a:r>
              <a:rPr lang="en-US" sz="5400" dirty="0">
                <a:solidFill>
                  <a:schemeClr val="bg1"/>
                </a:solidFill>
              </a:rPr>
              <a:t>Mission </a:t>
            </a:r>
          </a:p>
        </p:txBody>
      </p:sp>
      <p:sp>
        <p:nvSpPr>
          <p:cNvPr id="4" name="Rectangle 3">
            <a:extLst>
              <a:ext uri="{FF2B5EF4-FFF2-40B4-BE49-F238E27FC236}">
                <a16:creationId xmlns:a16="http://schemas.microsoft.com/office/drawing/2014/main" id="{9734EE7D-619C-4926-A4EE-D6F9D7494F77}"/>
              </a:ext>
            </a:extLst>
          </p:cNvPr>
          <p:cNvSpPr/>
          <p:nvPr/>
        </p:nvSpPr>
        <p:spPr>
          <a:xfrm>
            <a:off x="7924800" y="5620544"/>
            <a:ext cx="4038600" cy="929485"/>
          </a:xfrm>
          <a:prstGeom prst="rect">
            <a:avLst/>
          </a:prstGeom>
        </p:spPr>
        <p:txBody>
          <a:bodyPr wrap="square">
            <a:spAutoFit/>
          </a:bodyPr>
          <a:lstStyle/>
          <a:p>
            <a:pPr marL="0" marR="0" lvl="0" indent="0" algn="l" defTabSz="914400" rtl="0" eaLnBrk="1" fontAlgn="base" latinLnBrk="0" hangingPunct="1">
              <a:lnSpc>
                <a:spcPct val="80000"/>
              </a:lnSpc>
              <a:spcBef>
                <a:spcPct val="20000"/>
              </a:spcBef>
              <a:spcAft>
                <a:spcPct val="0"/>
              </a:spcAft>
              <a:buClr>
                <a:srgbClr val="002060"/>
              </a:buClr>
              <a:buSzTx/>
              <a:buFontTx/>
              <a:buNone/>
              <a:tabLst>
                <a:tab pos="7600950" algn="r"/>
              </a:tabLst>
              <a:defRPr/>
            </a:pPr>
            <a:r>
              <a:rPr lang="en-US" b="1" kern="0" dirty="0">
                <a:solidFill>
                  <a:srgbClr val="E64823">
                    <a:lumMod val="10000"/>
                  </a:srgbClr>
                </a:solidFill>
                <a:latin typeface="Cambria" pitchFamily="18" charset="0"/>
                <a:ea typeface="ＭＳ Ｐゴシック" pitchFamily="-112" charset="-128"/>
              </a:rPr>
              <a:t>Andrew Buschbom</a:t>
            </a:r>
            <a:r>
              <a:rPr kumimoji="0" lang="en-US" sz="2800" b="0" i="0" u="none" strike="noStrike" kern="0" cap="none" spc="0" normalizeH="0" baseline="0" noProof="0" dirty="0">
                <a:ln>
                  <a:noFill/>
                </a:ln>
                <a:solidFill>
                  <a:srgbClr val="E64823">
                    <a:lumMod val="10000"/>
                  </a:srgbClr>
                </a:solidFill>
                <a:effectLst/>
                <a:uLnTx/>
                <a:uFillTx/>
                <a:latin typeface="Cambria" pitchFamily="18" charset="0"/>
                <a:ea typeface="ＭＳ Ｐゴシック" pitchFamily="-112" charset="-128"/>
                <a:cs typeface="+mn-cs"/>
              </a:rPr>
              <a:t>	</a:t>
            </a:r>
          </a:p>
          <a:p>
            <a:pPr marL="0" marR="0" lvl="0" indent="0" algn="l" defTabSz="914400" rtl="0" eaLnBrk="1" fontAlgn="base" latinLnBrk="0" hangingPunct="1">
              <a:lnSpc>
                <a:spcPct val="100000"/>
              </a:lnSpc>
              <a:spcBef>
                <a:spcPts val="0"/>
              </a:spcBef>
              <a:spcAft>
                <a:spcPct val="0"/>
              </a:spcAft>
              <a:buClr>
                <a:srgbClr val="002060"/>
              </a:buClr>
              <a:buSzTx/>
              <a:buFontTx/>
              <a:buNone/>
              <a:tabLst>
                <a:tab pos="7600950" algn="r"/>
              </a:tabLst>
              <a:defRPr/>
            </a:pPr>
            <a:r>
              <a:rPr kumimoji="0" lang="en-US" sz="1600" b="0" i="0" u="none" strike="noStrike" kern="0" cap="none" spc="0" normalizeH="0" baseline="0" noProof="0" dirty="0">
                <a:ln>
                  <a:noFill/>
                </a:ln>
                <a:solidFill>
                  <a:srgbClr val="E64823">
                    <a:lumMod val="10000"/>
                  </a:srgbClr>
                </a:solidFill>
                <a:effectLst/>
                <a:uLnTx/>
                <a:uFillTx/>
                <a:latin typeface="Cambria" pitchFamily="18" charset="0"/>
                <a:ea typeface="ＭＳ Ｐゴシック" pitchFamily="-112" charset="-128"/>
                <a:cs typeface="+mn-cs"/>
              </a:rPr>
              <a:t>Cybersecurity State Coordinator</a:t>
            </a:r>
          </a:p>
          <a:p>
            <a:pPr marL="0" marR="0" lvl="0" indent="0" algn="l" defTabSz="914400" rtl="0" eaLnBrk="1" fontAlgn="base" latinLnBrk="0" hangingPunct="1">
              <a:lnSpc>
                <a:spcPct val="100000"/>
              </a:lnSpc>
              <a:spcBef>
                <a:spcPts val="0"/>
              </a:spcBef>
              <a:spcAft>
                <a:spcPct val="0"/>
              </a:spcAft>
              <a:buClr>
                <a:srgbClr val="002060"/>
              </a:buClr>
              <a:buSzTx/>
              <a:buFontTx/>
              <a:buNone/>
              <a:tabLst>
                <a:tab pos="7600950" algn="r"/>
              </a:tabLst>
              <a:defRPr/>
            </a:pPr>
            <a:r>
              <a:rPr kumimoji="0" lang="en-US" sz="1600" b="0" i="0" u="none" strike="noStrike" kern="0" cap="none" spc="0" normalizeH="0" baseline="0" noProof="0" dirty="0">
                <a:ln>
                  <a:noFill/>
                </a:ln>
                <a:solidFill>
                  <a:srgbClr val="E64823">
                    <a:lumMod val="10000"/>
                  </a:srgbClr>
                </a:solidFill>
                <a:effectLst/>
                <a:uLnTx/>
                <a:uFillTx/>
                <a:latin typeface="Cambria" pitchFamily="18" charset="0"/>
                <a:ea typeface="ＭＳ Ｐゴシック" pitchFamily="-112" charset="-128"/>
                <a:cs typeface="+mn-cs"/>
              </a:rPr>
              <a:t>Region VI | </a:t>
            </a:r>
            <a:r>
              <a:rPr lang="en-US" sz="1600" kern="0" dirty="0">
                <a:solidFill>
                  <a:srgbClr val="E64823">
                    <a:lumMod val="10000"/>
                  </a:srgbClr>
                </a:solidFill>
                <a:latin typeface="Cambria" pitchFamily="18" charset="0"/>
                <a:ea typeface="ＭＳ Ｐゴシック" pitchFamily="-112" charset="-128"/>
              </a:rPr>
              <a:t>New Mexico</a:t>
            </a:r>
            <a:endParaRPr kumimoji="0" lang="en-US" sz="1600" b="0" i="0" u="none" strike="noStrike" kern="0" cap="none" spc="0" normalizeH="0" baseline="0" noProof="0" dirty="0">
              <a:ln>
                <a:noFill/>
              </a:ln>
              <a:solidFill>
                <a:srgbClr val="E64823">
                  <a:lumMod val="10000"/>
                </a:srgbClr>
              </a:solidFill>
              <a:effectLst/>
              <a:uLnTx/>
              <a:uFillTx/>
              <a:latin typeface="Cambria" pitchFamily="18" charset="0"/>
              <a:ea typeface="ＭＳ Ｐゴシック" pitchFamily="-112" charset="-128"/>
              <a:cs typeface="+mn-cs"/>
            </a:endParaRPr>
          </a:p>
        </p:txBody>
      </p:sp>
    </p:spTree>
    <p:extLst>
      <p:ext uri="{BB962C8B-B14F-4D97-AF65-F5344CB8AC3E}">
        <p14:creationId xmlns:p14="http://schemas.microsoft.com/office/powerpoint/2010/main" val="257459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58B83D-A1A8-4C65-B764-AA6487188104}" type="slidenum">
              <a:rPr kumimoji="0" lang="en-US" altLang="en-US" sz="1100" b="0" i="0" u="none" strike="noStrike" kern="1200" cap="none" spc="0" normalizeH="0" baseline="0" noProof="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100" b="0"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Cybersecurity Performance Goals (CPGs)</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2" name="Rectangle 21">
            <a:extLst>
              <a:ext uri="{FF2B5EF4-FFF2-40B4-BE49-F238E27FC236}">
                <a16:creationId xmlns:a16="http://schemas.microsoft.com/office/drawing/2014/main" id="{253C9321-8025-48D7-935F-FF67017E4943}"/>
              </a:ext>
            </a:extLst>
          </p:cNvPr>
          <p:cNvSpPr/>
          <p:nvPr/>
        </p:nvSpPr>
        <p:spPr>
          <a:xfrm>
            <a:off x="304800" y="1385328"/>
            <a:ext cx="11277600" cy="3490186"/>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CPGs are a prioritized subset of IT and operational technology (OT) cybersecurity practices that critical infrastructure owners and operators can implement to meaningfully reduce the likelihood and impact of known risks and adversary techniques. </a:t>
            </a:r>
          </a:p>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goals were informed by existing cybersecurity frameworks and guidance, as well as the real-world threats and adversary tactics, techniques, and procedures (TTPs) observed by CISA and its government and industry partners. </a:t>
            </a:r>
          </a:p>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endParaRPr kumimoji="0" lang="en-US" sz="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implementing these goals, owners and operators will not only reduce risks to critical infrastructure operations, but the also the American people.</a:t>
            </a:r>
          </a:p>
        </p:txBody>
      </p:sp>
      <p:pic>
        <p:nvPicPr>
          <p:cNvPr id="6" name="Picture 5">
            <a:extLst>
              <a:ext uri="{FF2B5EF4-FFF2-40B4-BE49-F238E27FC236}">
                <a16:creationId xmlns:a16="http://schemas.microsoft.com/office/drawing/2014/main" id="{E1A32BE0-99E1-4271-81D6-02118637FACE}"/>
              </a:ext>
            </a:extLst>
          </p:cNvPr>
          <p:cNvPicPr>
            <a:picLocks noChangeAspect="1"/>
          </p:cNvPicPr>
          <p:nvPr/>
        </p:nvPicPr>
        <p:blipFill>
          <a:blip r:embed="rId3"/>
          <a:stretch>
            <a:fillRect/>
          </a:stretch>
        </p:blipFill>
        <p:spPr>
          <a:xfrm>
            <a:off x="6267745" y="5334000"/>
            <a:ext cx="4952705" cy="1233832"/>
          </a:xfrm>
          <a:prstGeom prst="rect">
            <a:avLst/>
          </a:prstGeom>
        </p:spPr>
      </p:pic>
    </p:spTree>
    <p:extLst>
      <p:ext uri="{BB962C8B-B14F-4D97-AF65-F5344CB8AC3E}">
        <p14:creationId xmlns:p14="http://schemas.microsoft.com/office/powerpoint/2010/main" val="292854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11</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pt-BR" altLang="en-US" sz="3600" dirty="0">
                <a:solidFill>
                  <a:srgbClr val="FFFFFF"/>
                </a:solidFill>
              </a:rPr>
              <a:t>Ransomware Readiness Assessment (RRA)</a:t>
            </a:r>
            <a:endParaRPr lang="en-US" sz="3600" b="1" kern="0" dirty="0"/>
          </a:p>
        </p:txBody>
      </p:sp>
      <p:sp>
        <p:nvSpPr>
          <p:cNvPr id="6" name="Rectangle 5">
            <a:extLst>
              <a:ext uri="{FF2B5EF4-FFF2-40B4-BE49-F238E27FC236}">
                <a16:creationId xmlns:a16="http://schemas.microsoft.com/office/drawing/2014/main" id="{5EC3D4B8-DC6B-42A9-BA59-0A0F589250F6}"/>
              </a:ext>
            </a:extLst>
          </p:cNvPr>
          <p:cNvSpPr/>
          <p:nvPr/>
        </p:nvSpPr>
        <p:spPr>
          <a:xfrm>
            <a:off x="335400" y="1295400"/>
            <a:ext cx="8991600" cy="4456605"/>
          </a:xfrm>
          <a:prstGeom prst="rect">
            <a:avLst/>
          </a:prstGeom>
        </p:spPr>
        <p:txBody>
          <a:bodyPr wrap="square">
            <a:spAutoFit/>
          </a:bodyPr>
          <a:lstStyle/>
          <a:p>
            <a:pPr lvl="0">
              <a:spcBef>
                <a:spcPct val="20000"/>
              </a:spcBef>
              <a:buClr>
                <a:srgbClr val="002060"/>
              </a:buClr>
              <a:defRPr/>
            </a:pPr>
            <a:r>
              <a:rPr lang="en-US" sz="2000" kern="0" dirty="0">
                <a:solidFill>
                  <a:srgbClr val="000000"/>
                </a:solidFill>
                <a:latin typeface="Calibri" panose="020F0502020204030204" pitchFamily="34" charset="0"/>
                <a:cs typeface="Calibri" panose="020F0502020204030204" pitchFamily="34" charset="0"/>
              </a:rPr>
              <a:t>To understand your cybersecurity posture and assess how well your organization is equipped to defend and recover from a ransomware incident, take the Ransomware Readiness Assessment (RRA). The RRA is a self-assessment based on a tiered set of practices to help organizations better assess how well they are equipped to defend and recover from a ransomware incident. </a:t>
            </a:r>
          </a:p>
          <a:p>
            <a:pPr lvl="0">
              <a:spcBef>
                <a:spcPct val="20000"/>
              </a:spcBef>
              <a:buClr>
                <a:srgbClr val="002060"/>
              </a:buClr>
              <a:defRPr/>
            </a:pPr>
            <a:endParaRPr lang="en-US" sz="400" kern="0" dirty="0">
              <a:solidFill>
                <a:srgbClr val="000000"/>
              </a:solidFill>
              <a:latin typeface="Calibri" panose="020F0502020204030204" pitchFamily="34" charset="0"/>
              <a:cs typeface="Calibri" panose="020F0502020204030204" pitchFamily="34" charset="0"/>
            </a:endParaRPr>
          </a:p>
          <a:p>
            <a:pPr lvl="0">
              <a:spcBef>
                <a:spcPct val="20000"/>
              </a:spcBef>
              <a:buClr>
                <a:srgbClr val="002060"/>
              </a:buClr>
              <a:defRPr/>
            </a:pPr>
            <a:r>
              <a:rPr lang="en-US" sz="2000" kern="0" dirty="0">
                <a:solidFill>
                  <a:srgbClr val="000000"/>
                </a:solidFill>
                <a:latin typeface="Calibri" panose="020F0502020204030204" pitchFamily="34" charset="0"/>
                <a:cs typeface="Calibri" panose="020F0502020204030204" pitchFamily="34" charset="0"/>
              </a:rPr>
              <a:t>The RRA:</a:t>
            </a:r>
          </a:p>
          <a:p>
            <a:pPr marL="285750" lvl="0" indent="-285750">
              <a:spcBef>
                <a:spcPct val="20000"/>
              </a:spcBef>
              <a:buClr>
                <a:srgbClr val="002060"/>
              </a:buClr>
              <a:buFont typeface="Arial" panose="020B0604020202020204" pitchFamily="34" charset="0"/>
              <a:buChar char="•"/>
              <a:defRPr/>
            </a:pPr>
            <a:r>
              <a:rPr lang="en-US" sz="1800" kern="0" dirty="0">
                <a:solidFill>
                  <a:srgbClr val="000000"/>
                </a:solidFill>
                <a:latin typeface="Calibri" panose="020F0502020204030204" pitchFamily="34" charset="0"/>
                <a:cs typeface="Calibri" panose="020F0502020204030204" pitchFamily="34" charset="0"/>
              </a:rPr>
              <a:t>Helps organizations evaluate their cybersecurity posture, with respect to ransomware, against recognized standards and best practice recommendations in a systematic, disciplined, and repeatable manner.</a:t>
            </a:r>
          </a:p>
          <a:p>
            <a:pPr marL="285750" lvl="0" indent="-285750">
              <a:spcBef>
                <a:spcPct val="20000"/>
              </a:spcBef>
              <a:buClr>
                <a:srgbClr val="002060"/>
              </a:buClr>
              <a:buFont typeface="Arial" panose="020B0604020202020204" pitchFamily="34" charset="0"/>
              <a:buChar char="•"/>
              <a:defRPr/>
            </a:pPr>
            <a:r>
              <a:rPr lang="en-US" sz="1800" kern="0" dirty="0">
                <a:solidFill>
                  <a:srgbClr val="000000"/>
                </a:solidFill>
                <a:latin typeface="Calibri" panose="020F0502020204030204" pitchFamily="34" charset="0"/>
                <a:cs typeface="Calibri" panose="020F0502020204030204" pitchFamily="34" charset="0"/>
              </a:rPr>
              <a:t>Guides asset owners and operators through a systematic process to evaluate their operational technology (OT) and information technology (IT) network security practices against the ransomware threat.</a:t>
            </a:r>
          </a:p>
          <a:p>
            <a:pPr marL="285750" lvl="0" indent="-285750">
              <a:spcBef>
                <a:spcPct val="20000"/>
              </a:spcBef>
              <a:buClr>
                <a:srgbClr val="002060"/>
              </a:buClr>
              <a:buFont typeface="Arial" panose="020B0604020202020204" pitchFamily="34" charset="0"/>
              <a:buChar char="•"/>
              <a:defRPr/>
            </a:pPr>
            <a:r>
              <a:rPr lang="en-US" sz="1800" kern="0" dirty="0">
                <a:solidFill>
                  <a:srgbClr val="000000"/>
                </a:solidFill>
                <a:latin typeface="Calibri" panose="020F0502020204030204" pitchFamily="34" charset="0"/>
                <a:cs typeface="Calibri" panose="020F0502020204030204" pitchFamily="34" charset="0"/>
              </a:rPr>
              <a:t>Provides an analysis dashboard with graphs and tables that present the assessment results in both summary and detailed form.</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A21D9A2-4E38-4CFC-9BE9-EAD12C32ACF5}"/>
              </a:ext>
            </a:extLst>
          </p:cNvPr>
          <p:cNvPicPr>
            <a:picLocks noChangeAspect="1"/>
          </p:cNvPicPr>
          <p:nvPr/>
        </p:nvPicPr>
        <p:blipFill>
          <a:blip r:embed="rId3"/>
          <a:stretch>
            <a:fillRect/>
          </a:stretch>
        </p:blipFill>
        <p:spPr>
          <a:xfrm>
            <a:off x="9220200" y="1905000"/>
            <a:ext cx="2743200" cy="3429000"/>
          </a:xfrm>
          <a:prstGeom prst="rect">
            <a:avLst/>
          </a:prstGeom>
        </p:spPr>
      </p:pic>
    </p:spTree>
    <p:extLst>
      <p:ext uri="{BB962C8B-B14F-4D97-AF65-F5344CB8AC3E}">
        <p14:creationId xmlns:p14="http://schemas.microsoft.com/office/powerpoint/2010/main" val="18032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349C-6EB0-EA4F-8D31-1AB0A284200F}"/>
              </a:ext>
            </a:extLst>
          </p:cNvPr>
          <p:cNvSpPr>
            <a:spLocks noGrp="1"/>
          </p:cNvSpPr>
          <p:nvPr>
            <p:ph type="title"/>
          </p:nvPr>
        </p:nvSpPr>
        <p:spPr>
          <a:solidFill>
            <a:srgbClr val="0052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0" tIns="91440" bIns="91440" anchor="ctr" anchorCtr="0"/>
          <a:lstStyle/>
          <a:p>
            <a:pPr lvl="0" algn="ctr" eaLnBrk="0" hangingPunct="0">
              <a:defRPr/>
            </a:pPr>
            <a:r>
              <a:rPr lang="en-US" altLang="en-US" sz="3600" cap="none" dirty="0">
                <a:solidFill>
                  <a:srgbClr val="FFFFFF"/>
                </a:solidFill>
              </a:rPr>
              <a:t>National Resources</a:t>
            </a:r>
          </a:p>
        </p:txBody>
      </p:sp>
    </p:spTree>
    <p:extLst>
      <p:ext uri="{BB962C8B-B14F-4D97-AF65-F5344CB8AC3E}">
        <p14:creationId xmlns:p14="http://schemas.microsoft.com/office/powerpoint/2010/main" val="40371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13</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altLang="en-US" sz="3600" dirty="0"/>
              <a:t>Vulnerability Scanning Service (CyHy)</a:t>
            </a:r>
            <a:endParaRPr lang="en-US" sz="3600" dirty="0"/>
          </a:p>
        </p:txBody>
      </p:sp>
      <p:sp>
        <p:nvSpPr>
          <p:cNvPr id="5" name="Rectangle 4">
            <a:extLst>
              <a:ext uri="{FF2B5EF4-FFF2-40B4-BE49-F238E27FC236}">
                <a16:creationId xmlns:a16="http://schemas.microsoft.com/office/drawing/2014/main" id="{06108E94-A532-4008-A033-490BE1D52D24}"/>
              </a:ext>
            </a:extLst>
          </p:cNvPr>
          <p:cNvSpPr/>
          <p:nvPr/>
        </p:nvSpPr>
        <p:spPr>
          <a:xfrm>
            <a:off x="381000" y="1274763"/>
            <a:ext cx="8534400" cy="4438138"/>
          </a:xfrm>
          <a:prstGeom prst="rect">
            <a:avLst/>
          </a:prstGeom>
        </p:spPr>
        <p:txBody>
          <a:bodyPr wrap="square">
            <a:spAutoFit/>
          </a:bodyPr>
          <a:lstStyle/>
          <a:p>
            <a:pPr>
              <a:spcBef>
                <a:spcPct val="20000"/>
              </a:spcBef>
              <a:buClr>
                <a:srgbClr val="002060"/>
              </a:buClr>
              <a:defRPr/>
            </a:pPr>
            <a:r>
              <a:rPr lang="en-US" sz="2000" kern="0" dirty="0">
                <a:solidFill>
                  <a:srgbClr val="000000"/>
                </a:solidFill>
                <a:latin typeface="Calibri" panose="020F0502020204030204" pitchFamily="34" charset="0"/>
                <a:cs typeface="Calibri" panose="020F0502020204030204" pitchFamily="34" charset="0"/>
              </a:rPr>
              <a:t>Assess Internet accessible systems for known vulnerabilities and configuration errors</a:t>
            </a:r>
          </a:p>
          <a:p>
            <a:pPr>
              <a:spcBef>
                <a:spcPct val="20000"/>
              </a:spcBef>
              <a:buClr>
                <a:srgbClr val="002060"/>
              </a:buClr>
              <a:defRPr/>
            </a:pPr>
            <a:endParaRPr lang="en-US" sz="400" kern="0" dirty="0">
              <a:solidFill>
                <a:srgbClr val="000000"/>
              </a:solidFill>
              <a:latin typeface="Calibri" panose="020F0502020204030204" pitchFamily="34" charset="0"/>
              <a:cs typeface="Calibri" panose="020F0502020204030204" pitchFamily="34" charset="0"/>
            </a:endParaRPr>
          </a:p>
          <a:p>
            <a:pPr>
              <a:spcBef>
                <a:spcPct val="20000"/>
              </a:spcBef>
              <a:buClr>
                <a:srgbClr val="002060"/>
              </a:buClr>
              <a:defRPr/>
            </a:pPr>
            <a:r>
              <a:rPr lang="en-US" sz="2000" kern="0" dirty="0">
                <a:solidFill>
                  <a:srgbClr val="000000"/>
                </a:solidFill>
                <a:latin typeface="Calibri" panose="020F0502020204030204" pitchFamily="34" charset="0"/>
                <a:cs typeface="Calibri" panose="020F0502020204030204" pitchFamily="34" charset="0"/>
              </a:rPr>
              <a:t>Work with organization to proactively mitigate threats and risks to systems</a:t>
            </a:r>
          </a:p>
          <a:p>
            <a:pPr>
              <a:spcBef>
                <a:spcPct val="20000"/>
              </a:spcBef>
              <a:buClr>
                <a:srgbClr val="002060"/>
              </a:buClr>
              <a:defRPr/>
            </a:pPr>
            <a:endParaRPr lang="en-US" sz="600" kern="0" dirty="0">
              <a:solidFill>
                <a:srgbClr val="000000"/>
              </a:solidFill>
              <a:latin typeface="Calibri" panose="020F0502020204030204" pitchFamily="34" charset="0"/>
              <a:cs typeface="Calibri" panose="020F0502020204030204" pitchFamily="34" charset="0"/>
            </a:endParaRPr>
          </a:p>
          <a:p>
            <a:pPr>
              <a:spcBef>
                <a:spcPct val="20000"/>
              </a:spcBef>
              <a:buClr>
                <a:srgbClr val="002060"/>
              </a:buClr>
              <a:defRPr/>
            </a:pPr>
            <a:r>
              <a:rPr lang="en-US" sz="2000" b="1" kern="0" dirty="0">
                <a:solidFill>
                  <a:srgbClr val="000000"/>
                </a:solidFill>
                <a:latin typeface="Calibri" panose="020F0502020204030204" pitchFamily="34" charset="0"/>
                <a:cs typeface="Calibri" panose="020F0502020204030204" pitchFamily="34" charset="0"/>
              </a:rPr>
              <a:t>Activities include:</a:t>
            </a:r>
          </a:p>
          <a:p>
            <a:pPr marL="285750" indent="-28575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Network Mapping </a:t>
            </a:r>
          </a:p>
          <a:p>
            <a:pPr marL="742950" lvl="1" indent="-285750">
              <a:spcBef>
                <a:spcPct val="20000"/>
              </a:spcBef>
              <a:buClr>
                <a:srgbClr val="002060"/>
              </a:buClr>
              <a:buFont typeface="Wingdings" panose="05000000000000000000" pitchFamily="2" charset="2"/>
              <a:buChar char="Ø"/>
              <a:defRPr/>
            </a:pPr>
            <a:r>
              <a:rPr lang="en-US" sz="1800" kern="0" dirty="0">
                <a:solidFill>
                  <a:srgbClr val="000000"/>
                </a:solidFill>
                <a:latin typeface="Calibri" panose="020F0502020204030204" pitchFamily="34" charset="0"/>
                <a:cs typeface="Calibri" panose="020F0502020204030204" pitchFamily="34" charset="0"/>
              </a:rPr>
              <a:t>Identify public IP address space</a:t>
            </a:r>
          </a:p>
          <a:p>
            <a:pPr marL="742950" lvl="1" indent="-285750">
              <a:spcBef>
                <a:spcPct val="20000"/>
              </a:spcBef>
              <a:buClr>
                <a:srgbClr val="002060"/>
              </a:buClr>
              <a:buFont typeface="Wingdings" panose="05000000000000000000" pitchFamily="2" charset="2"/>
              <a:buChar char="Ø"/>
              <a:defRPr/>
            </a:pPr>
            <a:r>
              <a:rPr lang="en-US" sz="1800" kern="0" dirty="0">
                <a:solidFill>
                  <a:srgbClr val="000000"/>
                </a:solidFill>
                <a:latin typeface="Calibri" panose="020F0502020204030204" pitchFamily="34" charset="0"/>
                <a:cs typeface="Calibri" panose="020F0502020204030204" pitchFamily="34" charset="0"/>
              </a:rPr>
              <a:t>Identify hosts that are active on IP address space</a:t>
            </a:r>
          </a:p>
          <a:p>
            <a:pPr marL="742950" lvl="1" indent="-285750">
              <a:spcBef>
                <a:spcPct val="20000"/>
              </a:spcBef>
              <a:buClr>
                <a:srgbClr val="002060"/>
              </a:buClr>
              <a:buFont typeface="Wingdings" panose="05000000000000000000" pitchFamily="2" charset="2"/>
              <a:buChar char="Ø"/>
              <a:defRPr/>
            </a:pPr>
            <a:r>
              <a:rPr lang="en-US" sz="1800" kern="0" dirty="0">
                <a:solidFill>
                  <a:srgbClr val="000000"/>
                </a:solidFill>
                <a:latin typeface="Calibri" panose="020F0502020204030204" pitchFamily="34" charset="0"/>
                <a:cs typeface="Calibri" panose="020F0502020204030204" pitchFamily="34" charset="0"/>
              </a:rPr>
              <a:t>Determine the O/S and Services running</a:t>
            </a:r>
          </a:p>
          <a:p>
            <a:pPr marL="742950" lvl="1" indent="-285750">
              <a:spcBef>
                <a:spcPct val="20000"/>
              </a:spcBef>
              <a:buClr>
                <a:srgbClr val="002060"/>
              </a:buClr>
              <a:buFont typeface="Wingdings" panose="05000000000000000000" pitchFamily="2" charset="2"/>
              <a:buChar char="Ø"/>
              <a:defRPr/>
            </a:pPr>
            <a:r>
              <a:rPr lang="en-US" sz="1800" kern="0" dirty="0">
                <a:solidFill>
                  <a:srgbClr val="000000"/>
                </a:solidFill>
                <a:latin typeface="Calibri" panose="020F0502020204030204" pitchFamily="34" charset="0"/>
                <a:cs typeface="Calibri" panose="020F0502020204030204" pitchFamily="34" charset="0"/>
              </a:rPr>
              <a:t>Re-run scans to determine any changes</a:t>
            </a:r>
          </a:p>
          <a:p>
            <a:pPr marL="742950" lvl="1" indent="-285750">
              <a:spcBef>
                <a:spcPct val="20000"/>
              </a:spcBef>
              <a:buClr>
                <a:srgbClr val="002060"/>
              </a:buClr>
              <a:buFont typeface="Wingdings" panose="05000000000000000000" pitchFamily="2" charset="2"/>
              <a:buChar char="Ø"/>
              <a:defRPr/>
            </a:pPr>
            <a:r>
              <a:rPr lang="en-US" sz="1800" kern="0" dirty="0">
                <a:solidFill>
                  <a:srgbClr val="000000"/>
                </a:solidFill>
                <a:latin typeface="Calibri" panose="020F0502020204030204" pitchFamily="34" charset="0"/>
                <a:cs typeface="Calibri" panose="020F0502020204030204" pitchFamily="34" charset="0"/>
              </a:rPr>
              <a:t>Graphically represent address space on a map</a:t>
            </a:r>
          </a:p>
          <a:p>
            <a:pPr>
              <a:spcBef>
                <a:spcPct val="20000"/>
              </a:spcBef>
              <a:buClr>
                <a:srgbClr val="002060"/>
              </a:buClr>
              <a:defRPr/>
            </a:pPr>
            <a:endParaRPr lang="en-US" sz="400" kern="0" dirty="0">
              <a:solidFill>
                <a:srgbClr val="000000"/>
              </a:solidFill>
              <a:latin typeface="Calibri" panose="020F0502020204030204" pitchFamily="34" charset="0"/>
              <a:cs typeface="Calibri" panose="020F0502020204030204" pitchFamily="34" charset="0"/>
            </a:endParaRP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Network Vulnerability &amp; Configuration Scanning</a:t>
            </a:r>
          </a:p>
          <a:p>
            <a:pPr marL="742950" lvl="1" indent="-285750">
              <a:spcBef>
                <a:spcPct val="20000"/>
              </a:spcBef>
              <a:buClr>
                <a:srgbClr val="002060"/>
              </a:buClr>
              <a:buFont typeface="Wingdings" panose="05000000000000000000" pitchFamily="2" charset="2"/>
              <a:buChar char="Ø"/>
              <a:defRPr/>
            </a:pPr>
            <a:r>
              <a:rPr lang="en-US" sz="1800" kern="0" dirty="0">
                <a:solidFill>
                  <a:srgbClr val="000000"/>
                </a:solidFill>
                <a:latin typeface="Calibri" panose="020F0502020204030204" pitchFamily="34" charset="0"/>
                <a:cs typeface="Calibri" panose="020F0502020204030204" pitchFamily="34" charset="0"/>
              </a:rPr>
              <a:t>Identify network vulnerabilities and weakness </a:t>
            </a:r>
          </a:p>
        </p:txBody>
      </p:sp>
      <p:pic>
        <p:nvPicPr>
          <p:cNvPr id="6" name="Picture 1">
            <a:extLst>
              <a:ext uri="{FF2B5EF4-FFF2-40B4-BE49-F238E27FC236}">
                <a16:creationId xmlns:a16="http://schemas.microsoft.com/office/drawing/2014/main" id="{B37762AF-AF57-4F48-8235-0B6FF6ACE3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2550" y="1219200"/>
            <a:ext cx="26098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C9A057CE-C844-4F27-A9E4-49E4E31DC6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0762" y="3108325"/>
            <a:ext cx="3170238"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83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14</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altLang="en-US" sz="3600" dirty="0"/>
              <a:t>Cyber Exercise &amp; Planning Program </a:t>
            </a:r>
          </a:p>
        </p:txBody>
      </p:sp>
      <p:sp>
        <p:nvSpPr>
          <p:cNvPr id="8" name="Rectangle 7">
            <a:extLst>
              <a:ext uri="{FF2B5EF4-FFF2-40B4-BE49-F238E27FC236}">
                <a16:creationId xmlns:a16="http://schemas.microsoft.com/office/drawing/2014/main" id="{E300CCBC-B814-4276-A9B6-3C4028B35E7A}"/>
              </a:ext>
            </a:extLst>
          </p:cNvPr>
          <p:cNvSpPr/>
          <p:nvPr/>
        </p:nvSpPr>
        <p:spPr>
          <a:xfrm>
            <a:off x="381000" y="1304003"/>
            <a:ext cx="11277600" cy="3631763"/>
          </a:xfrm>
          <a:prstGeom prst="rect">
            <a:avLst/>
          </a:prstGeom>
        </p:spPr>
        <p:txBody>
          <a:bodyPr wrap="square">
            <a:spAutoFit/>
          </a:bodyPr>
          <a:lstStyle/>
          <a:p>
            <a:pPr>
              <a:spcBef>
                <a:spcPct val="20000"/>
              </a:spcBef>
              <a:buClr>
                <a:srgbClr val="002060"/>
              </a:buClr>
              <a:defRPr/>
            </a:pPr>
            <a:r>
              <a:rPr lang="en-US" sz="2200" kern="0" dirty="0">
                <a:solidFill>
                  <a:srgbClr val="000000"/>
                </a:solidFill>
                <a:latin typeface="Calibri" panose="020F0502020204030204" pitchFamily="34" charset="0"/>
                <a:cs typeface="Calibri" panose="020F0502020204030204" pitchFamily="34" charset="0"/>
              </a:rPr>
              <a:t>CISA provides end-to-end exercise planning and conduct support, including planning meetings, document and scenario development, facilitation, and after-action report development. </a:t>
            </a:r>
          </a:p>
          <a:p>
            <a:pPr>
              <a:spcBef>
                <a:spcPct val="20000"/>
              </a:spcBef>
              <a:buClr>
                <a:srgbClr val="002060"/>
              </a:buClr>
              <a:defRPr/>
            </a:pPr>
            <a:endParaRPr lang="en-US" sz="800" kern="0" dirty="0">
              <a:solidFill>
                <a:srgbClr val="000000"/>
              </a:solidFill>
              <a:latin typeface="Calibri" panose="020F0502020204030204" pitchFamily="34" charset="0"/>
              <a:cs typeface="Calibri" panose="020F0502020204030204" pitchFamily="34" charset="0"/>
            </a:endParaRPr>
          </a:p>
          <a:p>
            <a:pPr>
              <a:spcBef>
                <a:spcPct val="20000"/>
              </a:spcBef>
              <a:buClr>
                <a:srgbClr val="002060"/>
              </a:buClr>
              <a:defRPr/>
            </a:pPr>
            <a:r>
              <a:rPr lang="en-US" sz="2200" kern="0" dirty="0">
                <a:solidFill>
                  <a:srgbClr val="000000"/>
                </a:solidFill>
                <a:latin typeface="Calibri" panose="020F0502020204030204" pitchFamily="34" charset="0"/>
                <a:cs typeface="Calibri" panose="020F0502020204030204" pitchFamily="34" charset="0"/>
              </a:rPr>
              <a:t>CISA offers the following services at no-cost on an as-needed and as-available basis:</a:t>
            </a:r>
          </a:p>
          <a:p>
            <a:pPr>
              <a:spcBef>
                <a:spcPct val="20000"/>
              </a:spcBef>
              <a:buClr>
                <a:srgbClr val="002060"/>
              </a:buClr>
              <a:defRPr/>
            </a:pPr>
            <a:endParaRPr lang="en-US" sz="500" kern="0" dirty="0">
              <a:solidFill>
                <a:srgbClr val="000000"/>
              </a:solidFill>
              <a:latin typeface="Calibri" panose="020F0502020204030204" pitchFamily="34" charset="0"/>
              <a:cs typeface="Calibri" panose="020F0502020204030204" pitchFamily="34" charset="0"/>
            </a:endParaRP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Cyber Storm Exercise (CISA’s flagship national level cyber exercise)</a:t>
            </a: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End-to-End Cyber Exercise Planning </a:t>
            </a: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Cyber Exercise Consulting</a:t>
            </a: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Cyber Planning Support</a:t>
            </a: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Exercise-In-A-Box</a:t>
            </a: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Virtual CTTX</a:t>
            </a:r>
          </a:p>
        </p:txBody>
      </p:sp>
      <p:pic>
        <p:nvPicPr>
          <p:cNvPr id="2" name="Picture 1">
            <a:extLst>
              <a:ext uri="{FF2B5EF4-FFF2-40B4-BE49-F238E27FC236}">
                <a16:creationId xmlns:a16="http://schemas.microsoft.com/office/drawing/2014/main" id="{2997F6B9-E8F8-45DB-9A4B-168B2C02CBF0}"/>
              </a:ext>
            </a:extLst>
          </p:cNvPr>
          <p:cNvPicPr>
            <a:picLocks noChangeAspect="1"/>
          </p:cNvPicPr>
          <p:nvPr/>
        </p:nvPicPr>
        <p:blipFill>
          <a:blip r:embed="rId3"/>
          <a:stretch>
            <a:fillRect/>
          </a:stretch>
        </p:blipFill>
        <p:spPr>
          <a:xfrm>
            <a:off x="6590891" y="4990808"/>
            <a:ext cx="4724809" cy="1176630"/>
          </a:xfrm>
          <a:prstGeom prst="rect">
            <a:avLst/>
          </a:prstGeom>
        </p:spPr>
      </p:pic>
    </p:spTree>
    <p:extLst>
      <p:ext uri="{BB962C8B-B14F-4D97-AF65-F5344CB8AC3E}">
        <p14:creationId xmlns:p14="http://schemas.microsoft.com/office/powerpoint/2010/main" val="127746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15</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altLang="en-US" sz="3600" dirty="0"/>
              <a:t>Cybersecurity Alerts &amp; Advisories</a:t>
            </a:r>
            <a:endParaRPr lang="en-US" sz="3600" dirty="0"/>
          </a:p>
        </p:txBody>
      </p:sp>
      <p:pic>
        <p:nvPicPr>
          <p:cNvPr id="4" name="Picture 3">
            <a:extLst>
              <a:ext uri="{FF2B5EF4-FFF2-40B4-BE49-F238E27FC236}">
                <a16:creationId xmlns:a16="http://schemas.microsoft.com/office/drawing/2014/main" id="{80471A9C-F4EC-43E3-A02E-188904DDE790}"/>
              </a:ext>
            </a:extLst>
          </p:cNvPr>
          <p:cNvPicPr>
            <a:picLocks noChangeAspect="1"/>
          </p:cNvPicPr>
          <p:nvPr/>
        </p:nvPicPr>
        <p:blipFill>
          <a:blip r:embed="rId3"/>
          <a:stretch>
            <a:fillRect/>
          </a:stretch>
        </p:blipFill>
        <p:spPr>
          <a:xfrm>
            <a:off x="381000" y="1460570"/>
            <a:ext cx="2584415" cy="5168830"/>
          </a:xfrm>
          <a:prstGeom prst="rect">
            <a:avLst/>
          </a:prstGeom>
        </p:spPr>
      </p:pic>
      <p:pic>
        <p:nvPicPr>
          <p:cNvPr id="7" name="Picture 6">
            <a:extLst>
              <a:ext uri="{FF2B5EF4-FFF2-40B4-BE49-F238E27FC236}">
                <a16:creationId xmlns:a16="http://schemas.microsoft.com/office/drawing/2014/main" id="{94B697B3-654E-42C7-8082-9F7022A19B49}"/>
              </a:ext>
            </a:extLst>
          </p:cNvPr>
          <p:cNvPicPr>
            <a:picLocks noChangeAspect="1"/>
          </p:cNvPicPr>
          <p:nvPr/>
        </p:nvPicPr>
        <p:blipFill>
          <a:blip r:embed="rId4"/>
          <a:stretch>
            <a:fillRect/>
          </a:stretch>
        </p:blipFill>
        <p:spPr>
          <a:xfrm>
            <a:off x="3352800" y="1276420"/>
            <a:ext cx="7315200" cy="4969471"/>
          </a:xfrm>
          <a:prstGeom prst="rect">
            <a:avLst/>
          </a:prstGeom>
        </p:spPr>
      </p:pic>
      <p:sp>
        <p:nvSpPr>
          <p:cNvPr id="12" name="TextBox 11">
            <a:extLst>
              <a:ext uri="{FF2B5EF4-FFF2-40B4-BE49-F238E27FC236}">
                <a16:creationId xmlns:a16="http://schemas.microsoft.com/office/drawing/2014/main" id="{5F905B6B-23B9-4FC0-9A08-61AD14D0A6ED}"/>
              </a:ext>
            </a:extLst>
          </p:cNvPr>
          <p:cNvSpPr txBox="1"/>
          <p:nvPr/>
        </p:nvSpPr>
        <p:spPr>
          <a:xfrm>
            <a:off x="4267200" y="6343188"/>
            <a:ext cx="3657600" cy="369332"/>
          </a:xfrm>
          <a:prstGeom prst="rect">
            <a:avLst/>
          </a:prstGeom>
          <a:noFill/>
        </p:spPr>
        <p:txBody>
          <a:bodyPr wrap="square">
            <a:spAutoFit/>
          </a:bodyPr>
          <a:lstStyle/>
          <a:p>
            <a:r>
              <a:rPr lang="en-US" sz="1800" u="sng" dirty="0">
                <a:solidFill>
                  <a:srgbClr val="0070C0"/>
                </a:solidFill>
              </a:rPr>
              <a:t>https://www.cisa.gov/news-events</a:t>
            </a:r>
            <a:endParaRPr lang="en-US" dirty="0"/>
          </a:p>
        </p:txBody>
      </p:sp>
    </p:spTree>
    <p:extLst>
      <p:ext uri="{BB962C8B-B14F-4D97-AF65-F5344CB8AC3E}">
        <p14:creationId xmlns:p14="http://schemas.microsoft.com/office/powerpoint/2010/main" val="28988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21025-317B-4637-9FF6-CE693D426849}"/>
              </a:ext>
            </a:extLst>
          </p:cNvPr>
          <p:cNvSpPr>
            <a:spLocks noGrp="1"/>
          </p:cNvSpPr>
          <p:nvPr>
            <p:ph type="title"/>
          </p:nvPr>
        </p:nvSpPr>
        <p:spPr>
          <a:xfrm>
            <a:off x="1608631" y="2192784"/>
            <a:ext cx="4620584" cy="1695047"/>
          </a:xfrm>
        </p:spPr>
        <p:txBody>
          <a:bodyPr vert="horz" lIns="91440" tIns="45720" rIns="91440" bIns="45720" rtlCol="0" anchor="b">
            <a:normAutofit/>
          </a:bodyPr>
          <a:lstStyle/>
          <a:p>
            <a:r>
              <a:rPr lang="en-US" sz="4400" dirty="0">
                <a:solidFill>
                  <a:srgbClr val="005288"/>
                </a:solidFill>
                <a:cs typeface="Arial" panose="020B0604020202020204" pitchFamily="34" charset="0"/>
              </a:rPr>
              <a:t>Cyber Training</a:t>
            </a:r>
          </a:p>
        </p:txBody>
      </p:sp>
      <p:pic>
        <p:nvPicPr>
          <p:cNvPr id="3" name="Picture 2">
            <a:extLst>
              <a:ext uri="{FF2B5EF4-FFF2-40B4-BE49-F238E27FC236}">
                <a16:creationId xmlns:a16="http://schemas.microsoft.com/office/drawing/2014/main" id="{123A8B92-C2FB-4B2B-A286-AF6DE0E9457E}"/>
              </a:ext>
            </a:extLst>
          </p:cNvPr>
          <p:cNvPicPr>
            <a:picLocks noChangeAspect="1"/>
          </p:cNvPicPr>
          <p:nvPr/>
        </p:nvPicPr>
        <p:blipFill rotWithShape="1">
          <a:blip r:embed="rId2"/>
          <a:srcRect l="23281" r="2781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1976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17</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altLang="en-US" sz="3600" dirty="0">
                <a:solidFill>
                  <a:srgbClr val="FFFFFF"/>
                </a:solidFill>
              </a:rPr>
              <a:t>ICS Training Opportunities</a:t>
            </a:r>
            <a:endParaRPr lang="en-US" sz="3600" dirty="0">
              <a:solidFill>
                <a:srgbClr val="FFFFFF"/>
              </a:solidFill>
            </a:endParaRPr>
          </a:p>
          <a:p>
            <a:endParaRPr lang="en-US" sz="3600" b="1" kern="0" dirty="0"/>
          </a:p>
        </p:txBody>
      </p:sp>
      <p:sp>
        <p:nvSpPr>
          <p:cNvPr id="6" name="Rectangle 5">
            <a:extLst>
              <a:ext uri="{FF2B5EF4-FFF2-40B4-BE49-F238E27FC236}">
                <a16:creationId xmlns:a16="http://schemas.microsoft.com/office/drawing/2014/main" id="{5EC3D4B8-DC6B-42A9-BA59-0A0F589250F6}"/>
              </a:ext>
            </a:extLst>
          </p:cNvPr>
          <p:cNvSpPr/>
          <p:nvPr/>
        </p:nvSpPr>
        <p:spPr>
          <a:xfrm>
            <a:off x="304800" y="1524000"/>
            <a:ext cx="8458200" cy="3970318"/>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ICS-CERT Virtual Learning Portal (VLP)</a:t>
            </a:r>
          </a:p>
          <a:p>
            <a:pPr marL="342900" marR="0" lvl="0" indent="-342900" algn="l" defTabSz="914400" rtl="0" eaLnBrk="0" fontAlgn="base" latinLnBrk="0" hangingPunct="0">
              <a:lnSpc>
                <a:spcPct val="100000"/>
              </a:lnSpc>
              <a:spcBef>
                <a:spcPct val="20000"/>
              </a:spcBef>
              <a:spcAft>
                <a:spcPct val="0"/>
              </a:spcAft>
              <a:buClr>
                <a:srgbClr val="00206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Virtual &amp; Instructor Led Training</a:t>
            </a:r>
            <a:endParaRPr lang="en-US" sz="2000" kern="0" dirty="0">
              <a:solidFill>
                <a:srgbClr val="000000"/>
              </a:solidFill>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
                <a:srgbClr val="00206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 Cost</a:t>
            </a:r>
          </a:p>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Courses</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342900" marR="0" lvl="0" indent="-342900" algn="l" defTabSz="914400" rtl="0" eaLnBrk="0" fontAlgn="base" latinLnBrk="0" hangingPunct="0">
              <a:lnSpc>
                <a:spcPct val="100000"/>
              </a:lnSpc>
              <a:spcBef>
                <a:spcPct val="20000"/>
              </a:spcBef>
              <a:spcAft>
                <a:spcPct val="0"/>
              </a:spcAft>
              <a:buClr>
                <a:srgbClr val="00206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Introduction to Control Systems Cybersecurity (101) - 8 hrs</a:t>
            </a:r>
          </a:p>
          <a:p>
            <a:pPr marL="342900" marR="0" lvl="0" indent="-342900" algn="l" defTabSz="914400" rtl="0" eaLnBrk="0" fontAlgn="base" latinLnBrk="0" hangingPunct="0">
              <a:lnSpc>
                <a:spcPct val="100000"/>
              </a:lnSpc>
              <a:spcBef>
                <a:spcPct val="20000"/>
              </a:spcBef>
              <a:spcAft>
                <a:spcPct val="0"/>
              </a:spcAft>
              <a:buClr>
                <a:srgbClr val="00206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Intermediate Cybersecurity for Industrial Control Systems (201) - 8 hrs</a:t>
            </a:r>
          </a:p>
          <a:p>
            <a:pPr marL="342900" marR="0" lvl="0" indent="-342900" algn="l" defTabSz="914400" rtl="0" eaLnBrk="0" fontAlgn="base" latinLnBrk="0" hangingPunct="0">
              <a:lnSpc>
                <a:spcPct val="100000"/>
              </a:lnSpc>
              <a:spcBef>
                <a:spcPct val="20000"/>
              </a:spcBef>
              <a:spcAft>
                <a:spcPct val="0"/>
              </a:spcAft>
              <a:buClr>
                <a:srgbClr val="00206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Intermediate Cybersecurity for Industrial Control Systems (202) - 8 hrs</a:t>
            </a:r>
          </a:p>
          <a:p>
            <a:pPr marL="342900" indent="-342900">
              <a:spcBef>
                <a:spcPct val="20000"/>
              </a:spcBef>
              <a:buClr>
                <a:srgbClr val="002060"/>
              </a:buClr>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ICS Cybersecurity (</a:t>
            </a:r>
            <a:r>
              <a:rPr lang="en-US" sz="2000" kern="0" dirty="0">
                <a:solidFill>
                  <a:srgbClr val="000000"/>
                </a:solidFill>
                <a:latin typeface="Calibri" panose="020F0502020204030204" pitchFamily="34" charset="0"/>
                <a:cs typeface="Calibri" panose="020F0502020204030204" pitchFamily="34" charset="0"/>
              </a:rPr>
              <a:t>301V</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lang="en-US" sz="2000" kern="0" dirty="0">
                <a:solidFill>
                  <a:srgbClr val="000000"/>
                </a:solidFill>
                <a:latin typeface="Calibri" panose="020F0502020204030204" pitchFamily="34" charset="0"/>
                <a:cs typeface="Calibri" panose="020F0502020204030204" pitchFamily="34" charset="0"/>
              </a:rPr>
              <a:t>12 hrs</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342900" indent="-342900">
              <a:spcBef>
                <a:spcPct val="20000"/>
              </a:spcBef>
              <a:buClr>
                <a:srgbClr val="002060"/>
              </a:buClr>
              <a:buFont typeface="Arial" panose="020B0604020202020204" pitchFamily="34" charset="0"/>
              <a:buChar char="•"/>
              <a:defRPr/>
            </a:pPr>
            <a:r>
              <a:rPr lang="en-US" sz="2000" kern="0" dirty="0">
                <a:solidFill>
                  <a:srgbClr val="000000"/>
                </a:solidFill>
                <a:latin typeface="Calibri" panose="020F0502020204030204" pitchFamily="34" charset="0"/>
                <a:cs typeface="Calibri" panose="020F0502020204030204" pitchFamily="34" charset="0"/>
              </a:rPr>
              <a:t>ICS Cybersecurity (301L) - 5 days </a:t>
            </a:r>
          </a:p>
          <a:p>
            <a:pPr marL="342900" marR="0" lvl="0" indent="-342900" algn="l" defTabSz="914400" rtl="0" eaLnBrk="0" fontAlgn="base" latinLnBrk="0" hangingPunct="0">
              <a:lnSpc>
                <a:spcPct val="100000"/>
              </a:lnSpc>
              <a:spcBef>
                <a:spcPct val="20000"/>
              </a:spcBef>
              <a:spcAft>
                <a:spcPct val="0"/>
              </a:spcAft>
              <a:buClr>
                <a:srgbClr val="00206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ICS Cybersecurity (401) - 5 days </a:t>
            </a:r>
          </a:p>
        </p:txBody>
      </p:sp>
      <p:pic>
        <p:nvPicPr>
          <p:cNvPr id="7" name="Picture 1">
            <a:extLst>
              <a:ext uri="{FF2B5EF4-FFF2-40B4-BE49-F238E27FC236}">
                <a16:creationId xmlns:a16="http://schemas.microsoft.com/office/drawing/2014/main" id="{977FE94F-550A-42C0-AEB5-8D5F637981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6706" y="2133600"/>
            <a:ext cx="3442894" cy="26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5B3912C-3EA9-4A72-AC4C-FC31AA1F7F4F}"/>
              </a:ext>
            </a:extLst>
          </p:cNvPr>
          <p:cNvSpPr/>
          <p:nvPr/>
        </p:nvSpPr>
        <p:spPr>
          <a:xfrm>
            <a:off x="4267200" y="6167438"/>
            <a:ext cx="3967753" cy="369332"/>
          </a:xfrm>
          <a:prstGeom prst="rect">
            <a:avLst/>
          </a:prstGeom>
        </p:spPr>
        <p:txBody>
          <a:bodyPr wrap="none">
            <a:spAutoFit/>
          </a:bodyPr>
          <a:lstStyle/>
          <a:p>
            <a:pPr lvl="0" eaLnBrk="1" fontAlgn="auto" hangingPunct="1">
              <a:spcBef>
                <a:spcPts val="0"/>
              </a:spcBef>
              <a:spcAft>
                <a:spcPts val="0"/>
              </a:spcAft>
              <a:defRPr/>
            </a:pPr>
            <a:r>
              <a:rPr lang="en-US" sz="1800" u="sng" dirty="0">
                <a:solidFill>
                  <a:srgbClr val="005288"/>
                </a:solidFill>
              </a:rPr>
              <a:t>https://ics-training.inl.gov/learn/signin</a:t>
            </a:r>
          </a:p>
        </p:txBody>
      </p:sp>
    </p:spTree>
    <p:extLst>
      <p:ext uri="{BB962C8B-B14F-4D97-AF65-F5344CB8AC3E}">
        <p14:creationId xmlns:p14="http://schemas.microsoft.com/office/powerpoint/2010/main" val="232602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18</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altLang="en-US" sz="3600" dirty="0">
                <a:solidFill>
                  <a:srgbClr val="FFFFFF"/>
                </a:solidFill>
              </a:rPr>
              <a:t>IMR Training Series</a:t>
            </a:r>
            <a:endParaRPr lang="en-US" sz="3600" dirty="0">
              <a:solidFill>
                <a:srgbClr val="FFFFFF"/>
              </a:solidFill>
            </a:endParaRPr>
          </a:p>
          <a:p>
            <a:endParaRPr lang="en-US" sz="3600" b="1" kern="0" dirty="0"/>
          </a:p>
        </p:txBody>
      </p:sp>
      <p:sp>
        <p:nvSpPr>
          <p:cNvPr id="5" name="Rectangle 4">
            <a:extLst>
              <a:ext uri="{FF2B5EF4-FFF2-40B4-BE49-F238E27FC236}">
                <a16:creationId xmlns:a16="http://schemas.microsoft.com/office/drawing/2014/main" id="{5A3FDC2C-21B3-4DD0-BFB1-CAB6BFB47663}"/>
              </a:ext>
            </a:extLst>
          </p:cNvPr>
          <p:cNvSpPr/>
          <p:nvPr/>
        </p:nvSpPr>
        <p:spPr>
          <a:xfrm>
            <a:off x="304800" y="1209779"/>
            <a:ext cx="5181600" cy="2308324"/>
          </a:xfrm>
          <a:prstGeom prst="rect">
            <a:avLst/>
          </a:prstGeom>
        </p:spPr>
        <p:txBody>
          <a:bodyPr wrap="square">
            <a:spAutoFit/>
          </a:bodyPr>
          <a:lstStyle/>
          <a:p>
            <a:r>
              <a:rPr lang="en-US" sz="1800" dirty="0">
                <a:solidFill>
                  <a:srgbClr val="000000"/>
                </a:solidFill>
                <a:latin typeface="Calibri" panose="020F0502020204030204" pitchFamily="34" charset="0"/>
                <a:cs typeface="Calibri" panose="020F0502020204030204" pitchFamily="34" charset="0"/>
              </a:rPr>
              <a:t>The Identify, Mitigate, and Recover (IMR) incident response curriculum provides a range of training offerings encompassing cybersecurity awareness and best practices for organizations, live red/blue team network defense demonstrations emulating real-time incident response scenarios, and hands-on cyber range training courses for incident response practitioners.</a:t>
            </a:r>
          </a:p>
        </p:txBody>
      </p:sp>
      <p:pic>
        <p:nvPicPr>
          <p:cNvPr id="6" name="Picture 5">
            <a:extLst>
              <a:ext uri="{FF2B5EF4-FFF2-40B4-BE49-F238E27FC236}">
                <a16:creationId xmlns:a16="http://schemas.microsoft.com/office/drawing/2014/main" id="{CED39232-ED0C-460D-A7A2-0D0732CE8197}"/>
              </a:ext>
            </a:extLst>
          </p:cNvPr>
          <p:cNvPicPr>
            <a:picLocks noChangeAspect="1"/>
          </p:cNvPicPr>
          <p:nvPr/>
        </p:nvPicPr>
        <p:blipFill>
          <a:blip r:embed="rId3"/>
          <a:stretch>
            <a:fillRect/>
          </a:stretch>
        </p:blipFill>
        <p:spPr>
          <a:xfrm>
            <a:off x="374976" y="3581401"/>
            <a:ext cx="4800821" cy="3124199"/>
          </a:xfrm>
          <a:prstGeom prst="rect">
            <a:avLst/>
          </a:prstGeom>
        </p:spPr>
      </p:pic>
      <p:sp>
        <p:nvSpPr>
          <p:cNvPr id="7" name="TextBox 6">
            <a:extLst>
              <a:ext uri="{FF2B5EF4-FFF2-40B4-BE49-F238E27FC236}">
                <a16:creationId xmlns:a16="http://schemas.microsoft.com/office/drawing/2014/main" id="{E8A28157-9436-49E1-BB7B-58738678C46E}"/>
              </a:ext>
            </a:extLst>
          </p:cNvPr>
          <p:cNvSpPr txBox="1"/>
          <p:nvPr/>
        </p:nvSpPr>
        <p:spPr>
          <a:xfrm>
            <a:off x="6438900" y="1186220"/>
            <a:ext cx="4457700"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rgbClr val="002D60"/>
                </a:solidFill>
                <a:latin typeface="Calibri" panose="020F0502020204030204" pitchFamily="34" charset="0"/>
                <a:ea typeface="+mn-lt"/>
                <a:cs typeface="Calibri" panose="020F0502020204030204" pitchFamily="34" charset="0"/>
              </a:rPr>
              <a:t>Topics for </a:t>
            </a:r>
            <a:r>
              <a:rPr lang="en-US" sz="1800" b="1" dirty="0">
                <a:solidFill>
                  <a:srgbClr val="002D60"/>
                </a:solidFill>
                <a:latin typeface="Calibri" panose="020F0502020204030204" pitchFamily="34" charset="0"/>
                <a:cs typeface="Calibri" panose="020F0502020204030204" pitchFamily="34" charset="0"/>
              </a:rPr>
              <a:t>Awareness Webinars &amp; Cyber Range Training</a:t>
            </a:r>
            <a:r>
              <a:rPr lang="en-US" sz="1700" dirty="0">
                <a:solidFill>
                  <a:srgbClr val="002D60"/>
                </a:solidFill>
                <a:latin typeface="Calibri" panose="020F0502020204030204" pitchFamily="34" charset="0"/>
                <a:cs typeface="Calibri" panose="020F0502020204030204" pitchFamily="34" charset="0"/>
              </a:rPr>
              <a:t>:</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Ransomware</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Cloud Security</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Business Email Compromise</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Vulnerabilities of Internet-Accessible Systems</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Web and Email Server Attacks</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DNS Infrastructure Attacks</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High Value Assets/Critical Assets</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Indicators of Compromise</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Incident Analysis with tool demo</a:t>
            </a:r>
          </a:p>
          <a:p>
            <a:pPr marL="285750" indent="-285750">
              <a:buFont typeface="Arial"/>
              <a:buChar char="•"/>
            </a:pPr>
            <a:r>
              <a:rPr lang="en-US" sz="1700" dirty="0">
                <a:solidFill>
                  <a:srgbClr val="002D60"/>
                </a:solidFill>
                <a:latin typeface="Calibri" panose="020F0502020204030204" pitchFamily="34" charset="0"/>
                <a:cs typeface="Calibri" panose="020F0502020204030204" pitchFamily="34" charset="0"/>
              </a:rPr>
              <a:t>Investigating logs for incidents</a:t>
            </a:r>
          </a:p>
          <a:p>
            <a:pPr marL="742950" lvl="1" indent="-285750">
              <a:buFont typeface="Arial"/>
              <a:buChar char="•"/>
            </a:pPr>
            <a:endParaRPr lang="en-US" sz="1400" dirty="0">
              <a:solidFill>
                <a:srgbClr val="002D60"/>
              </a:solidFill>
              <a:latin typeface="Calibri" panose="020F0502020204030204" pitchFamily="34" charset="0"/>
              <a:cs typeface="Calibri" panose="020F0502020204030204" pitchFamily="34" charset="0"/>
            </a:endParaRPr>
          </a:p>
          <a:p>
            <a:r>
              <a:rPr lang="en-US" sz="1800" b="1" dirty="0">
                <a:solidFill>
                  <a:srgbClr val="002D60"/>
                </a:solidFill>
                <a:latin typeface="Calibri" panose="020F0502020204030204" pitchFamily="34" charset="0"/>
                <a:cs typeface="Calibri" panose="020F0502020204030204" pitchFamily="34" charset="0"/>
              </a:rPr>
              <a:t>Topics for Cyber Range Challenges &amp; Observe the Attack Series</a:t>
            </a:r>
            <a:r>
              <a:rPr lang="en-US" sz="1700" dirty="0">
                <a:solidFill>
                  <a:srgbClr val="002D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1700" dirty="0">
                <a:solidFill>
                  <a:srgbClr val="002D60"/>
                </a:solidFill>
                <a:latin typeface="Calibri" panose="020F0502020204030204" pitchFamily="34" charset="0"/>
                <a:cs typeface="Calibri" panose="020F0502020204030204" pitchFamily="34" charset="0"/>
              </a:rPr>
              <a:t>Ransomware</a:t>
            </a:r>
          </a:p>
          <a:p>
            <a:pPr marL="285750" indent="-285750">
              <a:buFont typeface="Arial" panose="020B0604020202020204" pitchFamily="34" charset="0"/>
              <a:buChar char="•"/>
            </a:pPr>
            <a:r>
              <a:rPr lang="en-US" sz="1700" dirty="0">
                <a:solidFill>
                  <a:srgbClr val="002D60"/>
                </a:solidFill>
                <a:latin typeface="Calibri" panose="020F0502020204030204" pitchFamily="34" charset="0"/>
                <a:cs typeface="Calibri" panose="020F0502020204030204" pitchFamily="34" charset="0"/>
              </a:rPr>
              <a:t>Cloud Security</a:t>
            </a:r>
          </a:p>
          <a:p>
            <a:pPr marL="285750" indent="-285750">
              <a:buFont typeface="Arial" panose="020B0604020202020204" pitchFamily="34" charset="0"/>
              <a:buChar char="•"/>
            </a:pPr>
            <a:r>
              <a:rPr lang="en-US" sz="1700" dirty="0">
                <a:solidFill>
                  <a:srgbClr val="002D60"/>
                </a:solidFill>
                <a:latin typeface="Calibri" panose="020F0502020204030204" pitchFamily="34" charset="0"/>
                <a:cs typeface="Calibri" panose="020F0502020204030204" pitchFamily="34" charset="0"/>
              </a:rPr>
              <a:t>Business Email Compromise</a:t>
            </a:r>
            <a:endParaRPr lang="en-US" sz="1400" dirty="0">
              <a:solidFill>
                <a:srgbClr val="002D60"/>
              </a:solidFill>
              <a:latin typeface="+mn-lt"/>
              <a:cs typeface="Arial"/>
            </a:endParaRPr>
          </a:p>
        </p:txBody>
      </p:sp>
      <p:sp>
        <p:nvSpPr>
          <p:cNvPr id="8" name="Rectangle 7">
            <a:extLst>
              <a:ext uri="{FF2B5EF4-FFF2-40B4-BE49-F238E27FC236}">
                <a16:creationId xmlns:a16="http://schemas.microsoft.com/office/drawing/2014/main" id="{03880A1D-9ABD-4B9D-8D3B-D041DF2F38BE}"/>
              </a:ext>
            </a:extLst>
          </p:cNvPr>
          <p:cNvSpPr/>
          <p:nvPr/>
        </p:nvSpPr>
        <p:spPr>
          <a:xfrm>
            <a:off x="5746689" y="6095137"/>
            <a:ext cx="5226111" cy="584775"/>
          </a:xfrm>
          <a:prstGeom prst="rect">
            <a:avLst/>
          </a:prstGeom>
        </p:spPr>
        <p:txBody>
          <a:bodyPr wrap="none">
            <a:spAutoFit/>
          </a:bodyPr>
          <a:lstStyle/>
          <a:p>
            <a:pPr lvl="0" eaLnBrk="1" fontAlgn="auto" hangingPunct="1">
              <a:spcBef>
                <a:spcPts val="0"/>
              </a:spcBef>
              <a:spcAft>
                <a:spcPts val="0"/>
              </a:spcAft>
              <a:defRPr/>
            </a:pPr>
            <a:r>
              <a:rPr lang="en-US" altLang="en-US" sz="1600" kern="0" dirty="0">
                <a:solidFill>
                  <a:srgbClr val="005288"/>
                </a:solidFill>
              </a:rPr>
              <a:t>For more info: </a:t>
            </a:r>
            <a:r>
              <a:rPr lang="en-US" altLang="en-US" sz="1600" u="sng" kern="0" dirty="0">
                <a:solidFill>
                  <a:srgbClr val="005288"/>
                </a:solidFill>
              </a:rPr>
              <a:t>education@cisa.dhs.gov</a:t>
            </a:r>
          </a:p>
          <a:p>
            <a:pPr lvl="0" eaLnBrk="1" fontAlgn="auto" hangingPunct="1">
              <a:spcBef>
                <a:spcPts val="0"/>
              </a:spcBef>
              <a:spcAft>
                <a:spcPts val="0"/>
              </a:spcAft>
              <a:defRPr/>
            </a:pPr>
            <a:r>
              <a:rPr lang="en-US" altLang="en-US" sz="1600" kern="0" dirty="0">
                <a:solidFill>
                  <a:srgbClr val="005288"/>
                </a:solidFill>
              </a:rPr>
              <a:t>Or visit: </a:t>
            </a:r>
            <a:r>
              <a:rPr lang="en-US" altLang="en-US" sz="1600" u="sng" kern="0" dirty="0">
                <a:solidFill>
                  <a:srgbClr val="005288"/>
                </a:solidFill>
              </a:rPr>
              <a:t>https://www.cisa.gov/incident-response-training</a:t>
            </a:r>
            <a:endParaRPr kumimoji="0" lang="en-US" altLang="en-US" sz="1600" b="0" i="0" u="sng" strike="noStrike" kern="0" cap="none" spc="0" normalizeH="0" baseline="0" noProof="0" dirty="0">
              <a:ln>
                <a:noFill/>
              </a:ln>
              <a:solidFill>
                <a:srgbClr val="00528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948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21025-317B-4637-9FF6-CE693D426849}"/>
              </a:ext>
            </a:extLst>
          </p:cNvPr>
          <p:cNvSpPr>
            <a:spLocks noGrp="1"/>
          </p:cNvSpPr>
          <p:nvPr>
            <p:ph type="title"/>
          </p:nvPr>
        </p:nvSpPr>
        <p:spPr>
          <a:xfrm>
            <a:off x="1608631" y="2192784"/>
            <a:ext cx="4620584" cy="1695047"/>
          </a:xfrm>
        </p:spPr>
        <p:txBody>
          <a:bodyPr vert="horz" lIns="91440" tIns="45720" rIns="91440" bIns="45720" rtlCol="0" anchor="b">
            <a:normAutofit/>
          </a:bodyPr>
          <a:lstStyle/>
          <a:p>
            <a:r>
              <a:rPr lang="en-US" sz="4400" dirty="0">
                <a:solidFill>
                  <a:srgbClr val="005288"/>
                </a:solidFill>
                <a:cs typeface="Arial" panose="020B0604020202020204" pitchFamily="34" charset="0"/>
              </a:rPr>
              <a:t>Incident Reporting</a:t>
            </a:r>
          </a:p>
        </p:txBody>
      </p:sp>
      <p:pic>
        <p:nvPicPr>
          <p:cNvPr id="3" name="Picture 2">
            <a:extLst>
              <a:ext uri="{FF2B5EF4-FFF2-40B4-BE49-F238E27FC236}">
                <a16:creationId xmlns:a16="http://schemas.microsoft.com/office/drawing/2014/main" id="{123A8B92-C2FB-4B2B-A286-AF6DE0E9457E}"/>
              </a:ext>
            </a:extLst>
          </p:cNvPr>
          <p:cNvPicPr>
            <a:picLocks noChangeAspect="1"/>
          </p:cNvPicPr>
          <p:nvPr/>
        </p:nvPicPr>
        <p:blipFill rotWithShape="1">
          <a:blip r:embed="rId2"/>
          <a:srcRect l="23281" r="2781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7758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21025-317B-4637-9FF6-CE693D426849}"/>
              </a:ext>
            </a:extLst>
          </p:cNvPr>
          <p:cNvSpPr>
            <a:spLocks noGrp="1"/>
          </p:cNvSpPr>
          <p:nvPr>
            <p:ph type="title"/>
          </p:nvPr>
        </p:nvSpPr>
        <p:spPr>
          <a:xfrm>
            <a:off x="1608631" y="2192784"/>
            <a:ext cx="4620584" cy="1695047"/>
          </a:xfrm>
        </p:spPr>
        <p:txBody>
          <a:bodyPr vert="horz" lIns="91440" tIns="45720" rIns="91440" bIns="45720" rtlCol="0" anchor="b">
            <a:normAutofit/>
          </a:bodyPr>
          <a:lstStyle/>
          <a:p>
            <a:r>
              <a:rPr lang="en-US" sz="4400" dirty="0">
                <a:solidFill>
                  <a:srgbClr val="005288"/>
                </a:solidFill>
                <a:cs typeface="Arial" panose="020B0604020202020204" pitchFamily="34" charset="0"/>
              </a:rPr>
              <a:t>About CISA</a:t>
            </a:r>
          </a:p>
        </p:txBody>
      </p:sp>
      <p:pic>
        <p:nvPicPr>
          <p:cNvPr id="3" name="Picture 2">
            <a:extLst>
              <a:ext uri="{FF2B5EF4-FFF2-40B4-BE49-F238E27FC236}">
                <a16:creationId xmlns:a16="http://schemas.microsoft.com/office/drawing/2014/main" id="{123A8B92-C2FB-4B2B-A286-AF6DE0E9457E}"/>
              </a:ext>
            </a:extLst>
          </p:cNvPr>
          <p:cNvPicPr>
            <a:picLocks noChangeAspect="1"/>
          </p:cNvPicPr>
          <p:nvPr/>
        </p:nvPicPr>
        <p:blipFill rotWithShape="1">
          <a:blip r:embed="rId2"/>
          <a:srcRect l="23281" r="2781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4410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20</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sz="3600" kern="0"/>
              <a:t>Phishing and Incident </a:t>
            </a:r>
            <a:r>
              <a:rPr lang="en-US" sz="3600" kern="0" dirty="0"/>
              <a:t>Reporting / Malware Analysis</a:t>
            </a:r>
          </a:p>
        </p:txBody>
      </p:sp>
      <p:sp>
        <p:nvSpPr>
          <p:cNvPr id="5" name="Subtitle 2">
            <a:extLst>
              <a:ext uri="{FF2B5EF4-FFF2-40B4-BE49-F238E27FC236}">
                <a16:creationId xmlns:a16="http://schemas.microsoft.com/office/drawing/2014/main" id="{C1C18F0C-E292-45F3-9735-5253138D1A9D}"/>
              </a:ext>
            </a:extLst>
          </p:cNvPr>
          <p:cNvSpPr txBox="1">
            <a:spLocks/>
          </p:cNvSpPr>
          <p:nvPr/>
        </p:nvSpPr>
        <p:spPr bwMode="auto">
          <a:xfrm>
            <a:off x="0" y="1143000"/>
            <a:ext cx="12192000" cy="457200"/>
          </a:xfrm>
          <a:prstGeom prst="rect">
            <a:avLst/>
          </a:prstGeom>
          <a:solidFill>
            <a:srgbClr val="0078AE"/>
          </a:solidFill>
          <a:ln>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91440" bIns="45720" numCol="1" anchor="t" anchorCtr="0" compatLnSpc="1">
            <a:prstTxWarp prst="textNoShape">
              <a:avLst/>
            </a:prstTxWarp>
          </a:bodyPr>
          <a:lstStyle>
            <a:lvl1pPr marL="0" indent="0" algn="l" rtl="0" eaLnBrk="0" fontAlgn="base" hangingPunct="0">
              <a:spcBef>
                <a:spcPct val="60000"/>
              </a:spcBef>
              <a:spcAft>
                <a:spcPct val="0"/>
              </a:spcAft>
              <a:buClr>
                <a:srgbClr val="B0B1B3"/>
              </a:buClr>
              <a:buFont typeface="Wingdings" pitchFamily="2" charset="2"/>
              <a:buNone/>
              <a:defRPr sz="2200">
                <a:solidFill>
                  <a:schemeClr val="tx1"/>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lvl="0">
              <a:defRPr/>
            </a:pPr>
            <a:r>
              <a:rPr kumimoji="0" lang="en-US" altLang="en-US" sz="2000" b="0" i="0" u="none" strike="noStrike" kern="0" cap="none" spc="0" normalizeH="0" baseline="0" noProof="0" dirty="0">
                <a:ln>
                  <a:noFill/>
                </a:ln>
                <a:solidFill>
                  <a:srgbClr val="FFFFFF"/>
                </a:solidFill>
                <a:effectLst/>
                <a:uLnTx/>
                <a:uFillTx/>
                <a:latin typeface="Arial"/>
                <a:ea typeface="+mn-ea"/>
                <a:cs typeface="+mn-cs"/>
              </a:rPr>
              <a:t>24x7 contact number: 888-282-0870 </a:t>
            </a:r>
            <a:r>
              <a:rPr lang="en-US" altLang="en-US" kern="0" dirty="0">
                <a:solidFill>
                  <a:srgbClr val="FFFFFF"/>
                </a:solidFill>
              </a:rPr>
              <a:t>| </a:t>
            </a:r>
            <a:r>
              <a:rPr lang="en-US" altLang="en-US" sz="2000" kern="0" dirty="0">
                <a:solidFill>
                  <a:srgbClr val="FFFFFF"/>
                </a:solidFill>
              </a:rPr>
              <a:t>central@cisa.dhs.gov</a:t>
            </a:r>
            <a:r>
              <a:rPr kumimoji="0" lang="en-US" altLang="en-US" sz="2000" b="0" i="0" u="none" strike="noStrike" kern="0" cap="none" spc="0" normalizeH="0" baseline="0" noProof="0" dirty="0">
                <a:ln>
                  <a:noFill/>
                </a:ln>
                <a:solidFill>
                  <a:srgbClr val="FFFFFF"/>
                </a:solidFill>
                <a:effectLst/>
                <a:uLnTx/>
                <a:uFillTx/>
                <a:latin typeface="Arial"/>
                <a:ea typeface="+mn-ea"/>
                <a:cs typeface="+mn-cs"/>
              </a:rPr>
              <a:t> </a:t>
            </a:r>
          </a:p>
          <a:p>
            <a:pPr marL="0" marR="0" lvl="0" indent="0" algn="l" defTabSz="914400" rtl="0" eaLnBrk="0" fontAlgn="base" latinLnBrk="0" hangingPunct="0">
              <a:lnSpc>
                <a:spcPct val="100000"/>
              </a:lnSpc>
              <a:spcBef>
                <a:spcPct val="60000"/>
              </a:spcBef>
              <a:spcAft>
                <a:spcPct val="0"/>
              </a:spcAft>
              <a:buClr>
                <a:srgbClr val="B0B1B3"/>
              </a:buClr>
              <a:buSzTx/>
              <a:buFont typeface="Wingdings" pitchFamily="2" charset="2"/>
              <a:buNone/>
              <a:tabLst/>
              <a:defRPr/>
            </a:pPr>
            <a:endParaRPr kumimoji="0" lang="en-US" altLang="en-US" sz="2200" b="0" i="0" u="none" strike="noStrike" kern="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9ED3BC95-E755-41F6-AF8A-C2090DCC9B83}"/>
              </a:ext>
            </a:extLst>
          </p:cNvPr>
          <p:cNvSpPr/>
          <p:nvPr/>
        </p:nvSpPr>
        <p:spPr>
          <a:xfrm>
            <a:off x="341313" y="1752600"/>
            <a:ext cx="11393487" cy="4008790"/>
          </a:xfrm>
          <a:prstGeom prst="rect">
            <a:avLst/>
          </a:prstGeom>
        </p:spPr>
        <p:txBody>
          <a:bodyPr wrap="square">
            <a:spAutoFit/>
          </a:bodyPr>
          <a:lstStyle/>
          <a:p>
            <a:pPr>
              <a:spcBef>
                <a:spcPts val="600"/>
              </a:spcBef>
              <a:buSzPts val="2200"/>
              <a:defRPr/>
            </a:pPr>
            <a:r>
              <a:rPr lang="en-US" altLang="en-US" sz="1850" b="1"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rPr>
              <a:t>Where/How/When to Report Incidents</a:t>
            </a:r>
            <a:r>
              <a:rPr lang="en-US" altLang="en-US" sz="1850"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sz="1850" u="sng" dirty="0">
                <a:solidFill>
                  <a:srgbClr val="0078AE"/>
                </a:solidFill>
                <a:latin typeface="Calibri" panose="020F0502020204030204" pitchFamily="34" charset="0"/>
                <a:ea typeface="ＭＳ Ｐゴシック" panose="020B0600070205080204" pitchFamily="34" charset="-128"/>
                <a:cs typeface="Calibri" panose="020F0502020204030204" pitchFamily="34" charset="0"/>
              </a:rPr>
              <a:t>https://www.cisa.gov/forms/report</a:t>
            </a:r>
          </a:p>
          <a:p>
            <a:pPr>
              <a:spcBef>
                <a:spcPts val="600"/>
              </a:spcBef>
              <a:buSzPts val="2200"/>
              <a:defRPr/>
            </a:pPr>
            <a:r>
              <a:rPr lang="en-US" altLang="en-US" sz="1850"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rPr>
              <a:t>If there is a suspected or confirmed cyber attack or incident that affects core government or critical infrastructure functions and/or results in the loss of data, system availability or control of systems.</a:t>
            </a:r>
          </a:p>
          <a:p>
            <a:pPr>
              <a:spcBef>
                <a:spcPts val="600"/>
              </a:spcBef>
              <a:buSzPts val="2200"/>
              <a:defRPr/>
            </a:pPr>
            <a:endParaRPr lang="en-US" altLang="en-US" sz="1850" b="1"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endParaRPr>
          </a:p>
          <a:p>
            <a:pPr>
              <a:spcBef>
                <a:spcPts val="600"/>
              </a:spcBef>
              <a:buSzPts val="2200"/>
              <a:defRPr/>
            </a:pPr>
            <a:r>
              <a:rPr lang="en-US" altLang="en-US" sz="1850" b="1"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rPr>
              <a:t>Report Phishing to: </a:t>
            </a:r>
            <a:r>
              <a:rPr lang="en-US" altLang="en-US" sz="1850" u="sng" dirty="0">
                <a:solidFill>
                  <a:srgbClr val="0078AE"/>
                </a:solidFill>
                <a:latin typeface="Calibri" panose="020F0502020204030204" pitchFamily="34" charset="0"/>
                <a:ea typeface="ＭＳ Ｐゴシック" panose="020B0600070205080204" pitchFamily="34" charset="-128"/>
                <a:cs typeface="Calibri" panose="020F0502020204030204" pitchFamily="34" charset="0"/>
              </a:rPr>
              <a:t>phishing-report@us-cert.gov</a:t>
            </a:r>
          </a:p>
          <a:p>
            <a:pPr>
              <a:spcBef>
                <a:spcPts val="600"/>
              </a:spcBef>
              <a:buSzPts val="2200"/>
              <a:defRPr/>
            </a:pPr>
            <a:r>
              <a:rPr lang="en-US" altLang="en-US" sz="1850"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rPr>
              <a:t>CISA partners with the Anti-Phishing Working Group (APWG) to collect phishing email messages and website locations to help people avoid becoming victims of phishing scams.</a:t>
            </a:r>
          </a:p>
          <a:p>
            <a:pPr>
              <a:spcBef>
                <a:spcPts val="600"/>
              </a:spcBef>
              <a:buSzPts val="2200"/>
              <a:defRPr/>
            </a:pPr>
            <a:endParaRPr lang="en-US" altLang="en-US" sz="1600" dirty="0">
              <a:solidFill>
                <a:srgbClr val="333333"/>
              </a:solidFill>
              <a:latin typeface="Calibri" panose="020F0502020204030204" pitchFamily="34" charset="0"/>
              <a:ea typeface="ＭＳ Ｐゴシック" panose="020B0600070205080204" pitchFamily="34" charset="-128"/>
              <a:cs typeface="Calibri" panose="020F0502020204030204" pitchFamily="34" charset="0"/>
            </a:endParaRPr>
          </a:p>
          <a:p>
            <a:pPr>
              <a:spcBef>
                <a:spcPts val="600"/>
              </a:spcBef>
              <a:buSzPts val="2200"/>
              <a:defRPr/>
            </a:pPr>
            <a:r>
              <a:rPr lang="en-US" altLang="en-US" sz="1850" b="1"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Advanced Malware Analysis Center: </a:t>
            </a:r>
            <a:r>
              <a:rPr lang="en-US" altLang="en-US" sz="1850" u="sng" dirty="0">
                <a:solidFill>
                  <a:srgbClr val="0078AE"/>
                </a:solidFill>
                <a:latin typeface="Calibri" panose="020F0502020204030204" pitchFamily="34" charset="0"/>
                <a:ea typeface="ＭＳ Ｐゴシック" panose="020B0600070205080204" pitchFamily="34" charset="-128"/>
                <a:cs typeface="Calibri" panose="020F0502020204030204" pitchFamily="34" charset="0"/>
              </a:rPr>
              <a:t>https://malware.us-cert.gov</a:t>
            </a:r>
            <a:endParaRPr lang="en-US" altLang="en-US" sz="1850" b="1" dirty="0">
              <a:solidFill>
                <a:srgbClr val="0078AE"/>
              </a:solidFill>
              <a:latin typeface="Calibri" panose="020F0502020204030204" pitchFamily="34" charset="0"/>
              <a:ea typeface="ＭＳ Ｐゴシック" panose="020B0600070205080204" pitchFamily="34" charset="-128"/>
              <a:cs typeface="Calibri" panose="020F0502020204030204" pitchFamily="34" charset="0"/>
            </a:endParaRPr>
          </a:p>
          <a:p>
            <a:pPr>
              <a:spcBef>
                <a:spcPts val="600"/>
              </a:spcBef>
              <a:buSzPts val="2200"/>
              <a:defRPr/>
            </a:pPr>
            <a:r>
              <a:rPr lang="en-US" altLang="en-US" sz="185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Provides 24x7 dynamic analyses of malicious code. Stakeholders submit samples via an online website and receive a technical document outlining the results of the analysis. Experts will detail recommendations for malware removal and recovery activities. </a:t>
            </a:r>
          </a:p>
        </p:txBody>
      </p:sp>
    </p:spTree>
    <p:extLst>
      <p:ext uri="{BB962C8B-B14F-4D97-AF65-F5344CB8AC3E}">
        <p14:creationId xmlns:p14="http://schemas.microsoft.com/office/powerpoint/2010/main" val="262647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0">
            <a:extLst>
              <a:ext uri="{FF2B5EF4-FFF2-40B4-BE49-F238E27FC236}">
                <a16:creationId xmlns:a16="http://schemas.microsoft.com/office/drawing/2014/main" id="{9E8535F4-0A29-44E8-831A-539CE059DDD3}"/>
              </a:ext>
            </a:extLst>
          </p:cNvPr>
          <p:cNvSpPr txBox="1">
            <a:spLocks/>
          </p:cNvSpPr>
          <p:nvPr/>
        </p:nvSpPr>
        <p:spPr bwMode="auto">
          <a:xfrm>
            <a:off x="6183206" y="228600"/>
            <a:ext cx="4207122" cy="512763"/>
          </a:xfrm>
          <a:prstGeom prst="rect">
            <a:avLst/>
          </a:prstGeom>
          <a:noFill/>
          <a:ln w="9525">
            <a:noFill/>
            <a:miter lim="800000"/>
            <a:headEnd/>
            <a:tailEnd/>
          </a:ln>
          <a:effectLst/>
        </p:spPr>
        <p:txBody>
          <a:bodyPr wrap="square" lIns="0" tIns="12065" rIns="0" bIns="0" anchor="ctr">
            <a:spAutoFit/>
          </a:bodyPr>
          <a:lstStyle>
            <a:lvl1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9p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lang="en-US" sz="3200" b="0" i="0" u="none" strike="noStrike" kern="0" cap="none" spc="-5" normalizeH="0" baseline="0" noProof="0" dirty="0">
                <a:ln>
                  <a:noFill/>
                </a:ln>
                <a:solidFill>
                  <a:srgbClr val="022648"/>
                </a:solidFill>
                <a:effectLst/>
                <a:uLnTx/>
                <a:uFillTx/>
                <a:latin typeface="Franklin Gothic Demi" panose="020B0703020102020204" pitchFamily="34" charset="0"/>
                <a:ea typeface="+mj-ea"/>
                <a:cs typeface="+mj-cs"/>
              </a:rPr>
              <a:t>CISA REGION 6 </a:t>
            </a:r>
          </a:p>
        </p:txBody>
      </p:sp>
      <p:sp>
        <p:nvSpPr>
          <p:cNvPr id="4" name="TextBox 3">
            <a:extLst>
              <a:ext uri="{FF2B5EF4-FFF2-40B4-BE49-F238E27FC236}">
                <a16:creationId xmlns:a16="http://schemas.microsoft.com/office/drawing/2014/main" id="{B5EB89A8-6CFA-A147-88DA-BDF8BD7038B5}"/>
              </a:ext>
            </a:extLst>
          </p:cNvPr>
          <p:cNvSpPr txBox="1"/>
          <p:nvPr/>
        </p:nvSpPr>
        <p:spPr>
          <a:xfrm>
            <a:off x="6198632" y="2431732"/>
            <a:ext cx="5943600"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28" normalizeH="0" baseline="0" noProof="0" dirty="0">
                <a:ln>
                  <a:noFill/>
                </a:ln>
                <a:solidFill>
                  <a:srgbClr val="022648"/>
                </a:solidFill>
                <a:effectLst/>
                <a:uLnTx/>
                <a:uFillTx/>
                <a:latin typeface="Arial"/>
                <a:ea typeface="+mn-ea"/>
                <a:cs typeface="Franklin Gothic Demi"/>
              </a:rPr>
              <a:t>Felix Villa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39302A"/>
                </a:solidFill>
                <a:effectLst/>
                <a:uLnTx/>
                <a:uFillTx/>
                <a:latin typeface="Arial"/>
                <a:ea typeface="+mn-ea"/>
                <a:cs typeface="Franklin Gothic Book"/>
              </a:rPr>
              <a:t>Cybersecurity Advisor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39302A"/>
                </a:solidFill>
                <a:effectLst/>
                <a:uLnTx/>
                <a:uFillTx/>
                <a:latin typeface="Arial"/>
                <a:ea typeface="+mn-ea"/>
                <a:cs typeface="Franklin Gothic Book"/>
              </a:rPr>
              <a:t>Region 6 | El Paso, TX &amp; Las Cruces, NM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9302A"/>
                </a:solidFill>
                <a:effectLst/>
                <a:uLnTx/>
                <a:uFillTx/>
                <a:latin typeface="Arial"/>
                <a:ea typeface="+mn-ea"/>
                <a:cs typeface="+mn-cs"/>
              </a:rPr>
              <a:t>Cybersecurity and Infrastructure Security Agency</a:t>
            </a:r>
            <a:endParaRPr kumimoji="0" lang="en-US" sz="1400" b="1" i="0" u="none" strike="noStrike" kern="1200" cap="none" spc="0" normalizeH="0" baseline="0" noProof="0" dirty="0">
              <a:ln>
                <a:noFill/>
              </a:ln>
              <a:solidFill>
                <a:srgbClr val="39302A"/>
              </a:solidFill>
              <a:effectLst/>
              <a:uLnTx/>
              <a:uFillTx/>
              <a:latin typeface="Arial"/>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400" i="0" u="none" strike="noStrike" kern="0" cap="none" spc="-28" normalizeH="0" baseline="0" noProof="0" dirty="0">
              <a:ln>
                <a:noFill/>
              </a:ln>
              <a:solidFill>
                <a:srgbClr val="022648"/>
              </a:solidFill>
              <a:effectLst/>
              <a:uLnTx/>
              <a:uFillTx/>
              <a:latin typeface="Arial"/>
              <a:ea typeface="+mn-ea"/>
              <a:cs typeface="Franklin Gothic Demi"/>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0" cap="none" spc="-28" normalizeH="0" baseline="0" noProof="0" dirty="0">
                <a:ln>
                  <a:noFill/>
                </a:ln>
                <a:solidFill>
                  <a:srgbClr val="022648"/>
                </a:solidFill>
                <a:effectLst/>
                <a:uLnTx/>
                <a:uFillTx/>
                <a:latin typeface="Arial"/>
                <a:ea typeface="+mn-ea"/>
                <a:cs typeface="Franklin Gothic Demi"/>
              </a:rPr>
              <a:t>EMAIL: </a:t>
            </a:r>
            <a:r>
              <a:rPr kumimoji="0" lang="en-US" sz="1400" b="0" i="0" u="none" strike="noStrike" kern="0" cap="none" spc="-28" normalizeH="0" baseline="0" noProof="0" dirty="0">
                <a:ln>
                  <a:noFill/>
                </a:ln>
                <a:solidFill>
                  <a:srgbClr val="39302A"/>
                </a:solidFill>
                <a:effectLst/>
                <a:uLnTx/>
                <a:uFillTx/>
                <a:latin typeface="Arial"/>
                <a:ea typeface="+mn-ea"/>
                <a:cs typeface="Franklin Gothic Demi"/>
                <a:hlinkClick r:id="rId3"/>
              </a:rPr>
              <a:t>felix.villa@cisa.dhs.gov</a:t>
            </a:r>
            <a:r>
              <a:rPr kumimoji="0" lang="en-US" sz="1400" b="0" i="0" u="none" strike="noStrike" kern="0" cap="none" spc="-28" normalizeH="0" baseline="0" noProof="0" dirty="0">
                <a:ln>
                  <a:noFill/>
                </a:ln>
                <a:solidFill>
                  <a:srgbClr val="39302A"/>
                </a:solidFill>
                <a:effectLst/>
                <a:uLnTx/>
                <a:uFillTx/>
                <a:latin typeface="Arial"/>
                <a:ea typeface="+mn-ea"/>
                <a:cs typeface="Franklin Gothic Demi"/>
              </a:rPr>
              <a:t> </a:t>
            </a:r>
            <a:r>
              <a:rPr kumimoji="0" lang="en-US" sz="1400" b="0" i="0" u="none" strike="noStrike" kern="0" cap="none" spc="-28" normalizeH="0" baseline="0" noProof="0" dirty="0">
                <a:ln>
                  <a:noFill/>
                </a:ln>
                <a:solidFill>
                  <a:srgbClr val="000000"/>
                </a:solidFill>
                <a:effectLst/>
                <a:uLnTx/>
                <a:uFillTx/>
                <a:latin typeface="Arial"/>
                <a:ea typeface="+mn-ea"/>
                <a:cs typeface="Franklin Gothic Demi"/>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0" cap="none" spc="-28" normalizeH="0" baseline="0" noProof="0" dirty="0">
                <a:ln>
                  <a:noFill/>
                </a:ln>
                <a:solidFill>
                  <a:srgbClr val="022648"/>
                </a:solidFill>
                <a:effectLst/>
                <a:uLnTx/>
                <a:uFillTx/>
                <a:latin typeface="Arial"/>
                <a:ea typeface="+mn-ea"/>
                <a:cs typeface="Franklin Gothic Demi"/>
              </a:rPr>
              <a:t>CELL:   </a:t>
            </a:r>
            <a:r>
              <a:rPr kumimoji="0" lang="en-US" sz="1400" b="0" i="0" u="none" strike="noStrike" kern="0" cap="none" spc="-28" normalizeH="0" baseline="0" noProof="0" dirty="0">
                <a:ln>
                  <a:noFill/>
                </a:ln>
                <a:solidFill>
                  <a:srgbClr val="39302A"/>
                </a:solidFill>
                <a:effectLst/>
                <a:uLnTx/>
                <a:uFillTx/>
                <a:latin typeface="Arial"/>
                <a:ea typeface="+mn-ea"/>
                <a:cs typeface="Franklin Gothic Demi"/>
              </a:rPr>
              <a:t>(</a:t>
            </a:r>
            <a:r>
              <a:rPr lang="en-US" sz="1400" kern="0" spc="-28" dirty="0">
                <a:solidFill>
                  <a:srgbClr val="39302A"/>
                </a:solidFill>
                <a:latin typeface="Arial"/>
                <a:cs typeface="Franklin Gothic Demi"/>
              </a:rPr>
              <a:t>575</a:t>
            </a:r>
            <a:r>
              <a:rPr kumimoji="0" lang="en-US" sz="1400" b="0" i="0" u="none" strike="noStrike" kern="0" cap="none" spc="-28" normalizeH="0" baseline="0" noProof="0" dirty="0">
                <a:ln>
                  <a:noFill/>
                </a:ln>
                <a:solidFill>
                  <a:srgbClr val="39302A"/>
                </a:solidFill>
                <a:effectLst/>
                <a:uLnTx/>
                <a:uFillTx/>
                <a:latin typeface="Arial"/>
                <a:ea typeface="+mn-ea"/>
                <a:cs typeface="Franklin Gothic Demi"/>
              </a:rPr>
              <a:t>) 446-2749</a:t>
            </a:r>
            <a:endParaRPr kumimoji="0" lang="en-US" sz="1400" b="0" i="0" u="none" strike="noStrike" kern="0" cap="none" spc="-28" normalizeH="0" baseline="0" noProof="0" dirty="0">
              <a:ln>
                <a:noFill/>
              </a:ln>
              <a:solidFill>
                <a:srgbClr val="39302A"/>
              </a:solidFill>
              <a:effectLst/>
              <a:uLnTx/>
              <a:uFillTx/>
              <a:latin typeface="Arial"/>
              <a:ea typeface="+mn-ea"/>
              <a:cs typeface="+mn-cs"/>
            </a:endParaRPr>
          </a:p>
        </p:txBody>
      </p:sp>
      <p:sp>
        <p:nvSpPr>
          <p:cNvPr id="5" name="Slide Number Placeholder 3">
            <a:extLst>
              <a:ext uri="{FF2B5EF4-FFF2-40B4-BE49-F238E27FC236}">
                <a16:creationId xmlns:a16="http://schemas.microsoft.com/office/drawing/2014/main" id="{BA42573F-AF96-804F-897C-5BCA43C717EC}"/>
              </a:ext>
            </a:extLst>
          </p:cNvPr>
          <p:cNvSpPr txBox="1">
            <a:spLocks/>
          </p:cNvSpPr>
          <p:nvPr/>
        </p:nvSpPr>
        <p:spPr bwMode="black">
          <a:xfrm>
            <a:off x="11049000" y="631602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1200" b="1" kern="1200">
                <a:solidFill>
                  <a:srgbClr val="5A5B5D"/>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21EF060-DA00-45A2-8F19-017D997287FA}" type="slidenum">
              <a:rPr kumimoji="0" lang="en-US" alt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dirty="0">
              <a:ln>
                <a:noFill/>
              </a:ln>
              <a:solidFill>
                <a:srgbClr val="5A5B5D"/>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C0B64353-1947-4E57-B8DA-F238EA0B0D84}"/>
              </a:ext>
            </a:extLst>
          </p:cNvPr>
          <p:cNvSpPr txBox="1"/>
          <p:nvPr/>
        </p:nvSpPr>
        <p:spPr>
          <a:xfrm>
            <a:off x="6183206" y="5822841"/>
            <a:ext cx="5815160" cy="769441"/>
          </a:xfrm>
          <a:prstGeom prst="rect">
            <a:avLst/>
          </a:prstGeom>
          <a:noFill/>
          <a:ln>
            <a:solidFill>
              <a:srgbClr val="022648"/>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FBI’s 24/7 Cyber Watch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CyWatch</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9302A"/>
                </a:solidFill>
                <a:effectLst/>
                <a:uLnTx/>
                <a:uFillTx/>
                <a:latin typeface="Arial" panose="020B0604020202020204" pitchFamily="34" charset="0"/>
                <a:ea typeface="+mn-ea"/>
                <a:cs typeface="+mn-cs"/>
              </a:rPr>
              <a:t>(855) 292-3937; </a:t>
            </a:r>
            <a:r>
              <a:rPr kumimoji="0" lang="en-US" sz="2000" b="0" i="0" u="none" strike="noStrike" kern="1200" cap="none" spc="0" normalizeH="0" baseline="0" noProof="0" dirty="0">
                <a:ln>
                  <a:noFill/>
                </a:ln>
                <a:solidFill>
                  <a:srgbClr val="39302A"/>
                </a:solidFill>
                <a:effectLst/>
                <a:uLnTx/>
                <a:uFillTx/>
                <a:latin typeface="Arial" panose="020B0604020202020204" pitchFamily="34" charset="0"/>
                <a:ea typeface="+mn-ea"/>
                <a:cs typeface="+mn-cs"/>
                <a:hlinkClick r:id="rId4"/>
              </a:rPr>
              <a:t>CyWatch@fbi.gov</a:t>
            </a:r>
            <a:r>
              <a:rPr kumimoji="0" lang="en-US" sz="2000" b="0" i="0" u="none" strike="noStrike" kern="1200" cap="none" spc="0" normalizeH="0" baseline="0" noProof="0" dirty="0">
                <a:ln>
                  <a:noFill/>
                </a:ln>
                <a:solidFill>
                  <a:srgbClr val="39302A"/>
                </a:solidFill>
                <a:effectLst/>
                <a:uLnTx/>
                <a:uFillTx/>
                <a:latin typeface="Arial" panose="020B0604020202020204" pitchFamily="34" charset="0"/>
                <a:ea typeface="+mn-ea"/>
                <a:cs typeface="+mn-cs"/>
              </a:rPr>
              <a:t> </a:t>
            </a:r>
          </a:p>
        </p:txBody>
      </p:sp>
      <p:sp>
        <p:nvSpPr>
          <p:cNvPr id="7" name="Rectangle 6">
            <a:extLst>
              <a:ext uri="{FF2B5EF4-FFF2-40B4-BE49-F238E27FC236}">
                <a16:creationId xmlns:a16="http://schemas.microsoft.com/office/drawing/2014/main" id="{A3AC687C-99F3-4A43-B53D-7929FE332895}"/>
              </a:ext>
            </a:extLst>
          </p:cNvPr>
          <p:cNvSpPr/>
          <p:nvPr/>
        </p:nvSpPr>
        <p:spPr>
          <a:xfrm>
            <a:off x="6174925" y="4953684"/>
            <a:ext cx="5831556" cy="769441"/>
          </a:xfrm>
          <a:prstGeom prst="rect">
            <a:avLst/>
          </a:prstGeom>
          <a:ln>
            <a:solidFill>
              <a:srgbClr val="022648"/>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Arial"/>
                <a:ea typeface="+mn-ea"/>
                <a:cs typeface="+mn-cs"/>
              </a:rPr>
              <a:t>CISA CENTRAL - 24/7 </a:t>
            </a:r>
            <a:r>
              <a:rPr kumimoji="0" lang="en-US" sz="2400" b="1" i="0" u="none" strike="noStrike" kern="1200" cap="none" spc="0" normalizeH="0" baseline="0" noProof="0" dirty="0">
                <a:ln>
                  <a:noFill/>
                </a:ln>
                <a:solidFill>
                  <a:srgbClr val="000000"/>
                </a:solidFill>
                <a:effectLst/>
                <a:uLnTx/>
                <a:uFillTx/>
                <a:latin typeface="Arial"/>
                <a:ea typeface="+mn-ea"/>
                <a:cs typeface="+mn-cs"/>
              </a:rPr>
              <a:t>Watch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9302A"/>
                </a:solidFill>
                <a:effectLst/>
                <a:uLnTx/>
                <a:uFillTx/>
                <a:latin typeface="Arial"/>
                <a:ea typeface="+mn-ea"/>
                <a:cs typeface="+mn-cs"/>
              </a:rPr>
              <a:t>(888) 282-0870; </a:t>
            </a:r>
            <a:r>
              <a:rPr kumimoji="0" lang="en-US" sz="2000" b="0" i="0" u="none" strike="noStrike" kern="1200" cap="none" spc="0" normalizeH="0" baseline="0" noProof="0" dirty="0">
                <a:ln>
                  <a:noFill/>
                </a:ln>
                <a:solidFill>
                  <a:srgbClr val="39302A"/>
                </a:solidFill>
                <a:effectLst/>
                <a:uLnTx/>
                <a:uFillTx/>
                <a:latin typeface="Arial"/>
                <a:ea typeface="+mn-ea"/>
                <a:cs typeface="+mn-cs"/>
                <a:hlinkClick r:id="rId5"/>
              </a:rPr>
              <a:t>report@cisa.gov</a:t>
            </a:r>
            <a:r>
              <a:rPr kumimoji="0" lang="en-US" sz="2000" b="0" i="0" u="none" strike="noStrike" kern="1200" cap="none" spc="0" normalizeH="0" baseline="0" noProof="0" dirty="0">
                <a:ln>
                  <a:noFill/>
                </a:ln>
                <a:solidFill>
                  <a:srgbClr val="39302A"/>
                </a:solidFill>
                <a:effectLst/>
                <a:uLnTx/>
                <a:uFillTx/>
                <a:latin typeface="Arial"/>
                <a:ea typeface="+mn-ea"/>
                <a:cs typeface="+mn-cs"/>
              </a:rPr>
              <a:t>   </a:t>
            </a:r>
          </a:p>
        </p:txBody>
      </p:sp>
      <p:sp>
        <p:nvSpPr>
          <p:cNvPr id="9" name="Rectangle 8">
            <a:extLst>
              <a:ext uri="{FF2B5EF4-FFF2-40B4-BE49-F238E27FC236}">
                <a16:creationId xmlns:a16="http://schemas.microsoft.com/office/drawing/2014/main" id="{049F63F7-7606-46A9-9D6F-6CA50DE47722}"/>
              </a:ext>
            </a:extLst>
          </p:cNvPr>
          <p:cNvSpPr/>
          <p:nvPr/>
        </p:nvSpPr>
        <p:spPr>
          <a:xfrm>
            <a:off x="6167042" y="4103313"/>
            <a:ext cx="5831556" cy="769441"/>
          </a:xfrm>
          <a:prstGeom prst="rect">
            <a:avLst/>
          </a:prstGeom>
          <a:ln>
            <a:solidFill>
              <a:srgbClr val="022648"/>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Arial"/>
                <a:ea typeface="+mn-ea"/>
                <a:cs typeface="+mn-cs"/>
              </a:rPr>
              <a:t>CISA INCIDENT REPORTING SYSTEM</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9302A"/>
                </a:solidFill>
                <a:effectLst/>
                <a:uLnTx/>
                <a:uFillTx/>
                <a:latin typeface="Arial"/>
                <a:ea typeface="+mn-ea"/>
                <a:cs typeface="+mn-cs"/>
                <a:hlinkClick r:id="rId6"/>
              </a:rPr>
              <a:t>https://www.cisa.gov/forms/report</a:t>
            </a:r>
            <a:endParaRPr kumimoji="0" lang="en-US" sz="2000" b="0" i="0" u="none" strike="noStrike" kern="1200" cap="none" spc="0" normalizeH="0" baseline="0" noProof="0" dirty="0">
              <a:ln>
                <a:noFill/>
              </a:ln>
              <a:solidFill>
                <a:srgbClr val="39302A"/>
              </a:solidFill>
              <a:effectLst/>
              <a:uLnTx/>
              <a:uFillTx/>
              <a:latin typeface="Arial"/>
              <a:ea typeface="+mn-ea"/>
              <a:cs typeface="+mn-cs"/>
            </a:endParaRPr>
          </a:p>
        </p:txBody>
      </p:sp>
      <p:sp>
        <p:nvSpPr>
          <p:cNvPr id="11" name="TextBox 10">
            <a:extLst>
              <a:ext uri="{FF2B5EF4-FFF2-40B4-BE49-F238E27FC236}">
                <a16:creationId xmlns:a16="http://schemas.microsoft.com/office/drawing/2014/main" id="{B5F9ED6E-E2B9-435C-A46E-5679D0AD3A43}"/>
              </a:ext>
            </a:extLst>
          </p:cNvPr>
          <p:cNvSpPr txBox="1"/>
          <p:nvPr/>
        </p:nvSpPr>
        <p:spPr>
          <a:xfrm>
            <a:off x="6248400" y="822293"/>
            <a:ext cx="5943600"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28" normalizeH="0" baseline="0" noProof="0" dirty="0">
                <a:ln>
                  <a:noFill/>
                </a:ln>
                <a:solidFill>
                  <a:srgbClr val="022648"/>
                </a:solidFill>
                <a:effectLst/>
                <a:uLnTx/>
                <a:uFillTx/>
                <a:latin typeface="Arial"/>
                <a:ea typeface="+mn-ea"/>
                <a:cs typeface="Franklin Gothic Demi"/>
              </a:rPr>
              <a:t>Andrew Buschbom</a:t>
            </a:r>
            <a:endParaRPr lang="en-US" sz="1600" b="1" kern="0" spc="-28" dirty="0">
              <a:solidFill>
                <a:srgbClr val="022648"/>
              </a:solidFill>
              <a:latin typeface="Arial"/>
              <a:cs typeface="Franklin Gothic Dem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39302A"/>
                </a:solidFill>
                <a:effectLst/>
                <a:uLnTx/>
                <a:uFillTx/>
                <a:latin typeface="Arial"/>
                <a:ea typeface="+mn-ea"/>
                <a:cs typeface="Franklin Gothic Book"/>
              </a:rPr>
              <a:t>State Cybersecurity Coordinator</a:t>
            </a:r>
            <a:endParaRPr lang="en-US" sz="1400" kern="0" dirty="0">
              <a:solidFill>
                <a:srgbClr val="39302A"/>
              </a:solidFill>
              <a:latin typeface="Arial"/>
              <a:cs typeface="Franklin Gothic Book"/>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39302A"/>
                </a:solidFill>
                <a:effectLst/>
                <a:uLnTx/>
                <a:uFillTx/>
                <a:latin typeface="Arial"/>
                <a:ea typeface="+mn-ea"/>
                <a:cs typeface="Franklin Gothic Book"/>
              </a:rPr>
              <a:t>Region 6 </a:t>
            </a:r>
            <a:r>
              <a:rPr lang="en-US" sz="1400" kern="0" dirty="0">
                <a:solidFill>
                  <a:srgbClr val="39302A"/>
                </a:solidFill>
                <a:latin typeface="Arial"/>
                <a:cs typeface="Franklin Gothic Book"/>
              </a:rPr>
              <a:t>| New Mexico</a:t>
            </a:r>
            <a:endParaRPr kumimoji="0" lang="en-US" sz="1400" b="0" i="0" u="none" strike="noStrike" kern="0" cap="none" spc="0" normalizeH="0" baseline="0" noProof="0" dirty="0">
              <a:ln>
                <a:noFill/>
              </a:ln>
              <a:solidFill>
                <a:srgbClr val="39302A"/>
              </a:solidFill>
              <a:effectLst/>
              <a:uLnTx/>
              <a:uFillTx/>
              <a:latin typeface="Arial"/>
              <a:ea typeface="+mn-ea"/>
              <a:cs typeface="Franklin Gothic Book"/>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39302A"/>
                </a:solidFill>
                <a:effectLst/>
                <a:uLnTx/>
                <a:uFillTx/>
                <a:latin typeface="Arial"/>
                <a:ea typeface="+mn-ea"/>
                <a:cs typeface="+mn-cs"/>
              </a:rPr>
              <a:t>Cybersecurity and Infrastructure Security Agency</a:t>
            </a:r>
            <a:endParaRPr kumimoji="0" lang="en-US" sz="1400" b="1" i="0" u="none" strike="noStrike" kern="1200" cap="none" spc="0" normalizeH="0" baseline="0" noProof="0" dirty="0">
              <a:ln>
                <a:noFill/>
              </a:ln>
              <a:solidFill>
                <a:srgbClr val="39302A"/>
              </a:solidFill>
              <a:effectLst/>
              <a:uLnTx/>
              <a:uFillTx/>
              <a:latin typeface="Arial"/>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400" i="0" u="none" strike="noStrike" kern="0" cap="none" spc="-28" normalizeH="0" baseline="0" noProof="0" dirty="0">
              <a:ln>
                <a:noFill/>
              </a:ln>
              <a:solidFill>
                <a:srgbClr val="022648"/>
              </a:solidFill>
              <a:effectLst/>
              <a:uLnTx/>
              <a:uFillTx/>
              <a:latin typeface="Arial"/>
              <a:ea typeface="+mn-ea"/>
              <a:cs typeface="Franklin Gothic Demi"/>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0" cap="none" spc="-28" normalizeH="0" baseline="0" noProof="0" dirty="0">
                <a:ln>
                  <a:noFill/>
                </a:ln>
                <a:solidFill>
                  <a:srgbClr val="022648"/>
                </a:solidFill>
                <a:effectLst/>
                <a:uLnTx/>
                <a:uFillTx/>
                <a:latin typeface="Arial"/>
                <a:ea typeface="+mn-ea"/>
                <a:cs typeface="Franklin Gothic Demi"/>
              </a:rPr>
              <a:t>EMAIL: </a:t>
            </a:r>
            <a:r>
              <a:rPr lang="en-US" sz="1400" kern="0" spc="-28" dirty="0" err="1">
                <a:solidFill>
                  <a:srgbClr val="39302A"/>
                </a:solidFill>
                <a:latin typeface="Arial"/>
                <a:cs typeface="Franklin Gothic Demi"/>
                <a:hlinkClick r:id="rId7"/>
              </a:rPr>
              <a:t>andrew.buschbom</a:t>
            </a:r>
            <a:r>
              <a:rPr kumimoji="0" lang="en-US" sz="1400" b="0" i="0" u="none" strike="noStrike" kern="0" cap="none" spc="-28" normalizeH="0" baseline="0" noProof="0" dirty="0">
                <a:ln>
                  <a:noFill/>
                </a:ln>
                <a:solidFill>
                  <a:srgbClr val="39302A"/>
                </a:solidFill>
                <a:effectLst/>
                <a:uLnTx/>
                <a:uFillTx/>
                <a:latin typeface="Arial"/>
                <a:cs typeface="Franklin Gothic Demi"/>
                <a:hlinkClick r:id="rId7"/>
              </a:rPr>
              <a:t>@cisa.dhs.gov</a:t>
            </a:r>
            <a:endParaRPr kumimoji="0" lang="en-US" sz="1400" b="0" i="0" u="none" strike="noStrike" kern="0" cap="none" spc="-28" normalizeH="0" baseline="0" noProof="0" dirty="0">
              <a:ln>
                <a:noFill/>
              </a:ln>
              <a:solidFill>
                <a:srgbClr val="39302A"/>
              </a:solidFill>
              <a:effectLst/>
              <a:uLnTx/>
              <a:uFillTx/>
              <a:latin typeface="Arial"/>
              <a:ea typeface="+mn-ea"/>
              <a:cs typeface="Franklin Gothic Demi"/>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1" i="0" u="none" strike="noStrike" kern="0" cap="none" spc="-28" normalizeH="0" baseline="0" noProof="0" dirty="0">
                <a:ln>
                  <a:noFill/>
                </a:ln>
                <a:solidFill>
                  <a:srgbClr val="022648"/>
                </a:solidFill>
                <a:effectLst/>
                <a:uLnTx/>
                <a:uFillTx/>
                <a:latin typeface="Arial"/>
                <a:ea typeface="+mn-ea"/>
                <a:cs typeface="Franklin Gothic Demi"/>
              </a:rPr>
              <a:t>CELL:   </a:t>
            </a:r>
            <a:r>
              <a:rPr kumimoji="0" lang="en-US" sz="1400" b="0" i="0" u="none" strike="noStrike" kern="0" cap="none" spc="-28" normalizeH="0" baseline="0" noProof="0" dirty="0">
                <a:ln>
                  <a:noFill/>
                </a:ln>
                <a:solidFill>
                  <a:srgbClr val="39302A"/>
                </a:solidFill>
                <a:effectLst/>
                <a:uLnTx/>
                <a:uFillTx/>
                <a:latin typeface="Arial"/>
                <a:ea typeface="+mn-ea"/>
                <a:cs typeface="Franklin Gothic Demi"/>
              </a:rPr>
              <a:t>(505) 302-4299</a:t>
            </a:r>
            <a:endParaRPr kumimoji="0" lang="en-US" sz="1400" b="0" i="0" u="none" strike="noStrike" kern="0" cap="none" spc="-28" normalizeH="0" baseline="0" noProof="0" dirty="0">
              <a:ln>
                <a:noFill/>
              </a:ln>
              <a:solidFill>
                <a:srgbClr val="39302A"/>
              </a:solidFill>
              <a:effectLst/>
              <a:uLnTx/>
              <a:uFillTx/>
              <a:latin typeface="Ari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69A7E-094D-3743-9A1C-A077EB4845B7}"/>
              </a:ext>
            </a:extLst>
          </p:cNvPr>
          <p:cNvPicPr>
            <a:picLocks noChangeAspect="1"/>
          </p:cNvPicPr>
          <p:nvPr/>
        </p:nvPicPr>
        <p:blipFill>
          <a:blip r:embed="rId3"/>
          <a:srcRect/>
          <a:stretch/>
        </p:blipFill>
        <p:spPr>
          <a:xfrm>
            <a:off x="1" y="0"/>
            <a:ext cx="12210682" cy="6868509"/>
          </a:xfrm>
          <a:prstGeom prst="rect">
            <a:avLst/>
          </a:prstGeom>
        </p:spPr>
      </p:pic>
    </p:spTree>
    <p:extLst>
      <p:ext uri="{BB962C8B-B14F-4D97-AF65-F5344CB8AC3E}">
        <p14:creationId xmlns:p14="http://schemas.microsoft.com/office/powerpoint/2010/main" val="396669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0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58B83D-A1A8-4C65-B764-AA6487188104}" type="slidenum">
              <a:rPr kumimoji="0" lang="en-US" altLang="en-US" sz="1100" b="0" i="0" u="none" strike="noStrike" kern="1200" cap="none" spc="0" normalizeH="0" baseline="0" noProof="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Critical Infrastructure Sectors</a:t>
            </a:r>
          </a:p>
        </p:txBody>
      </p:sp>
      <p:sp>
        <p:nvSpPr>
          <p:cNvPr id="22" name="Rectangle 21">
            <a:extLst>
              <a:ext uri="{FF2B5EF4-FFF2-40B4-BE49-F238E27FC236}">
                <a16:creationId xmlns:a16="http://schemas.microsoft.com/office/drawing/2014/main" id="{253C9321-8025-48D7-935F-FF67017E4943}"/>
              </a:ext>
            </a:extLst>
          </p:cNvPr>
          <p:cNvSpPr/>
          <p:nvPr/>
        </p:nvSpPr>
        <p:spPr>
          <a:xfrm>
            <a:off x="304800" y="1385328"/>
            <a:ext cx="11277600" cy="769441"/>
          </a:xfrm>
          <a:prstGeom prst="rect">
            <a:avLst/>
          </a:prstGeom>
        </p:spPr>
        <p:txBody>
          <a:bodyPr wrap="square">
            <a:spAutoFit/>
          </a:bodyPr>
          <a:lstStyle/>
          <a:p>
            <a:pPr marL="0" marR="0" lvl="0" indent="0" algn="l" defTabSz="914400" rtl="0" eaLnBrk="0" fontAlgn="base" latinLnBrk="0" hangingPunct="0">
              <a:lnSpc>
                <a:spcPct val="100000"/>
              </a:lnSpc>
              <a:spcBef>
                <a:spcPct val="20000"/>
              </a:spcBef>
              <a:spcAft>
                <a:spcPct val="0"/>
              </a:spcAft>
              <a:buClr>
                <a:srgbClr val="002060"/>
              </a:buClr>
              <a:buSzTx/>
              <a:buFontTx/>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CISA assists the public and private sectors secure its networks and focuses on organizations in the following 16 critical infrastructure sectors.</a:t>
            </a:r>
          </a:p>
        </p:txBody>
      </p:sp>
      <p:pic>
        <p:nvPicPr>
          <p:cNvPr id="2" name="Picture 1">
            <a:extLst>
              <a:ext uri="{FF2B5EF4-FFF2-40B4-BE49-F238E27FC236}">
                <a16:creationId xmlns:a16="http://schemas.microsoft.com/office/drawing/2014/main" id="{35D705FD-F18A-4BAF-BD02-9E45D0B2FE70}"/>
              </a:ext>
            </a:extLst>
          </p:cNvPr>
          <p:cNvPicPr>
            <a:picLocks noChangeAspect="1"/>
          </p:cNvPicPr>
          <p:nvPr/>
        </p:nvPicPr>
        <p:blipFill>
          <a:blip r:embed="rId3"/>
          <a:stretch>
            <a:fillRect/>
          </a:stretch>
        </p:blipFill>
        <p:spPr>
          <a:xfrm>
            <a:off x="2477710" y="2154769"/>
            <a:ext cx="7236579" cy="4566300"/>
          </a:xfrm>
          <a:prstGeom prst="rect">
            <a:avLst/>
          </a:prstGeom>
        </p:spPr>
      </p:pic>
    </p:spTree>
    <p:extLst>
      <p:ext uri="{BB962C8B-B14F-4D97-AF65-F5344CB8AC3E}">
        <p14:creationId xmlns:p14="http://schemas.microsoft.com/office/powerpoint/2010/main" val="234773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6</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altLang="en-US" sz="3600" dirty="0"/>
              <a:t>Cybersecurity Advisors (CSAs)</a:t>
            </a:r>
            <a:endParaRPr lang="en-US" sz="3600" dirty="0"/>
          </a:p>
        </p:txBody>
      </p:sp>
      <p:sp>
        <p:nvSpPr>
          <p:cNvPr id="22" name="Rectangle 21">
            <a:extLst>
              <a:ext uri="{FF2B5EF4-FFF2-40B4-BE49-F238E27FC236}">
                <a16:creationId xmlns:a16="http://schemas.microsoft.com/office/drawing/2014/main" id="{253C9321-8025-48D7-935F-FF67017E4943}"/>
              </a:ext>
            </a:extLst>
          </p:cNvPr>
          <p:cNvSpPr/>
          <p:nvPr/>
        </p:nvSpPr>
        <p:spPr>
          <a:xfrm>
            <a:off x="304800" y="1385328"/>
            <a:ext cx="11277600" cy="4253472"/>
          </a:xfrm>
          <a:prstGeom prst="rect">
            <a:avLst/>
          </a:prstGeom>
        </p:spPr>
        <p:txBody>
          <a:bodyPr wrap="square">
            <a:spAutoFit/>
          </a:bodyPr>
          <a:lstStyle/>
          <a:p>
            <a:pPr>
              <a:spcBef>
                <a:spcPct val="20000"/>
              </a:spcBef>
              <a:buClr>
                <a:srgbClr val="002060"/>
              </a:buClr>
              <a:defRPr/>
            </a:pPr>
            <a:r>
              <a:rPr lang="en-US" sz="2200" kern="0" dirty="0">
                <a:solidFill>
                  <a:srgbClr val="000000"/>
                </a:solidFill>
                <a:latin typeface="Calibri" panose="020F0502020204030204" pitchFamily="34" charset="0"/>
                <a:cs typeface="Calibri" panose="020F0502020204030204" pitchFamily="34" charset="0"/>
              </a:rPr>
              <a:t>To provide direct coordination, outreach, and regional support in order to protect cyber components essential to the sustainability, preparedness, and protection of the Nation’s Critical Infrastructure and Key Resources (CIKR) and State, Local, Tribal, and Territorial (SLTT) governments.</a:t>
            </a:r>
          </a:p>
          <a:p>
            <a:pPr>
              <a:spcBef>
                <a:spcPct val="20000"/>
              </a:spcBef>
              <a:buClr>
                <a:srgbClr val="002060"/>
              </a:buClr>
              <a:defRPr/>
            </a:pPr>
            <a:endParaRPr lang="en-US" sz="1000" kern="0" dirty="0">
              <a:solidFill>
                <a:srgbClr val="000000"/>
              </a:solidFill>
              <a:latin typeface="Calibri" panose="020F0502020204030204" pitchFamily="34" charset="0"/>
              <a:cs typeface="Calibri" panose="020F0502020204030204" pitchFamily="34" charset="0"/>
            </a:endParaRPr>
          </a:p>
          <a:p>
            <a:pPr marL="171450" indent="-171450">
              <a:spcBef>
                <a:spcPct val="20000"/>
              </a:spcBef>
              <a:buClr>
                <a:srgbClr val="002060"/>
              </a:buClr>
              <a:buFont typeface="Arial" panose="020B0604020202020204" pitchFamily="34" charset="0"/>
              <a:buChar char="•"/>
              <a:defRPr/>
            </a:pPr>
            <a:r>
              <a:rPr lang="en-US" sz="2200" b="1" kern="0" dirty="0">
                <a:solidFill>
                  <a:srgbClr val="000000"/>
                </a:solidFill>
                <a:latin typeface="Calibri" panose="020F0502020204030204" pitchFamily="34" charset="0"/>
                <a:cs typeface="Calibri" panose="020F0502020204030204" pitchFamily="34" charset="0"/>
              </a:rPr>
              <a:t>Assess</a:t>
            </a:r>
            <a:r>
              <a:rPr lang="en-US" sz="2000" kern="0" dirty="0">
                <a:solidFill>
                  <a:srgbClr val="000000"/>
                </a:solidFill>
                <a:latin typeface="Calibri" panose="020F0502020204030204" pitchFamily="34" charset="0"/>
                <a:cs typeface="Calibri" panose="020F0502020204030204" pitchFamily="34" charset="0"/>
              </a:rPr>
              <a:t>: Evaluate critical infrastructure cyber risk.</a:t>
            </a:r>
          </a:p>
          <a:p>
            <a:pPr marL="171450" indent="-171450">
              <a:spcBef>
                <a:spcPct val="20000"/>
              </a:spcBef>
              <a:buClr>
                <a:srgbClr val="002060"/>
              </a:buClr>
              <a:buFont typeface="Arial" panose="020B0604020202020204" pitchFamily="34" charset="0"/>
              <a:buChar char="•"/>
              <a:defRPr/>
            </a:pPr>
            <a:r>
              <a:rPr lang="en-US" sz="2200" b="1" kern="0" dirty="0">
                <a:solidFill>
                  <a:srgbClr val="000000"/>
                </a:solidFill>
                <a:latin typeface="Calibri" panose="020F0502020204030204" pitchFamily="34" charset="0"/>
                <a:cs typeface="Calibri" panose="020F0502020204030204" pitchFamily="34" charset="0"/>
              </a:rPr>
              <a:t>Promote</a:t>
            </a:r>
            <a:r>
              <a:rPr lang="en-US" sz="2000" kern="0" dirty="0">
                <a:solidFill>
                  <a:srgbClr val="000000"/>
                </a:solidFill>
                <a:latin typeface="Calibri" panose="020F0502020204030204" pitchFamily="34" charset="0"/>
                <a:cs typeface="Calibri" panose="020F0502020204030204" pitchFamily="34" charset="0"/>
              </a:rPr>
              <a:t>: Encourage best practices and risk mitigation strategies. </a:t>
            </a:r>
          </a:p>
          <a:p>
            <a:pPr marL="171450" indent="-171450">
              <a:spcBef>
                <a:spcPct val="20000"/>
              </a:spcBef>
              <a:buClr>
                <a:srgbClr val="002060"/>
              </a:buClr>
              <a:buFont typeface="Arial" panose="020B0604020202020204" pitchFamily="34" charset="0"/>
              <a:buChar char="•"/>
              <a:defRPr/>
            </a:pPr>
            <a:r>
              <a:rPr lang="en-US" sz="2200" b="1" kern="0" dirty="0">
                <a:solidFill>
                  <a:srgbClr val="000000"/>
                </a:solidFill>
                <a:latin typeface="Calibri" panose="020F0502020204030204" pitchFamily="34" charset="0"/>
                <a:cs typeface="Calibri" panose="020F0502020204030204" pitchFamily="34" charset="0"/>
              </a:rPr>
              <a:t>Build</a:t>
            </a:r>
            <a:r>
              <a:rPr lang="en-US" sz="2000" kern="0" dirty="0">
                <a:solidFill>
                  <a:srgbClr val="000000"/>
                </a:solidFill>
                <a:latin typeface="Calibri" panose="020F0502020204030204" pitchFamily="34" charset="0"/>
                <a:cs typeface="Calibri" panose="020F0502020204030204" pitchFamily="34" charset="0"/>
              </a:rPr>
              <a:t>: Initiate, develop capacity, and support cyber communities-of-interest and working groups.</a:t>
            </a:r>
          </a:p>
          <a:p>
            <a:pPr marL="171450" indent="-171450">
              <a:spcBef>
                <a:spcPct val="20000"/>
              </a:spcBef>
              <a:buClr>
                <a:srgbClr val="002060"/>
              </a:buClr>
              <a:buFont typeface="Arial" panose="020B0604020202020204" pitchFamily="34" charset="0"/>
              <a:buChar char="•"/>
              <a:defRPr/>
            </a:pPr>
            <a:r>
              <a:rPr lang="en-US" sz="2200" b="1" kern="0" dirty="0">
                <a:solidFill>
                  <a:srgbClr val="000000"/>
                </a:solidFill>
                <a:latin typeface="Calibri" panose="020F0502020204030204" pitchFamily="34" charset="0"/>
                <a:cs typeface="Calibri" panose="020F0502020204030204" pitchFamily="34" charset="0"/>
              </a:rPr>
              <a:t>Educate</a:t>
            </a:r>
            <a:r>
              <a:rPr lang="en-US" sz="2000" kern="0" dirty="0">
                <a:solidFill>
                  <a:srgbClr val="000000"/>
                </a:solidFill>
                <a:latin typeface="Calibri" panose="020F0502020204030204" pitchFamily="34" charset="0"/>
                <a:cs typeface="Calibri" panose="020F0502020204030204" pitchFamily="34" charset="0"/>
              </a:rPr>
              <a:t>: Inform and raise awareness.</a:t>
            </a:r>
          </a:p>
          <a:p>
            <a:pPr marL="171450" indent="-171450">
              <a:spcBef>
                <a:spcPct val="20000"/>
              </a:spcBef>
              <a:buClr>
                <a:srgbClr val="002060"/>
              </a:buClr>
              <a:buFont typeface="Arial" panose="020B0604020202020204" pitchFamily="34" charset="0"/>
              <a:buChar char="•"/>
              <a:defRPr/>
            </a:pPr>
            <a:r>
              <a:rPr lang="en-US" sz="2200" b="1" kern="0" dirty="0">
                <a:solidFill>
                  <a:srgbClr val="000000"/>
                </a:solidFill>
                <a:latin typeface="Calibri" panose="020F0502020204030204" pitchFamily="34" charset="0"/>
                <a:cs typeface="Calibri" panose="020F0502020204030204" pitchFamily="34" charset="0"/>
              </a:rPr>
              <a:t>Listen</a:t>
            </a:r>
            <a:r>
              <a:rPr lang="en-US" sz="2000" kern="0" dirty="0">
                <a:solidFill>
                  <a:srgbClr val="000000"/>
                </a:solidFill>
                <a:latin typeface="Calibri" panose="020F0502020204030204" pitchFamily="34" charset="0"/>
                <a:cs typeface="Calibri" panose="020F0502020204030204" pitchFamily="34" charset="0"/>
              </a:rPr>
              <a:t>: Collect stakeholder requirements.</a:t>
            </a:r>
          </a:p>
          <a:p>
            <a:pPr marL="171450" indent="-171450">
              <a:spcBef>
                <a:spcPct val="20000"/>
              </a:spcBef>
              <a:buClr>
                <a:srgbClr val="002060"/>
              </a:buClr>
              <a:buFont typeface="Arial" panose="020B0604020202020204" pitchFamily="34" charset="0"/>
              <a:buChar char="•"/>
              <a:defRPr/>
            </a:pPr>
            <a:r>
              <a:rPr lang="en-US" sz="2200" b="1" kern="0" dirty="0">
                <a:solidFill>
                  <a:srgbClr val="000000"/>
                </a:solidFill>
                <a:latin typeface="Calibri" panose="020F0502020204030204" pitchFamily="34" charset="0"/>
                <a:cs typeface="Calibri" panose="020F0502020204030204" pitchFamily="34" charset="0"/>
              </a:rPr>
              <a:t>Coordinate</a:t>
            </a:r>
            <a:r>
              <a:rPr lang="en-US" sz="2000" kern="0" dirty="0">
                <a:solidFill>
                  <a:srgbClr val="000000"/>
                </a:solidFill>
                <a:latin typeface="Calibri" panose="020F0502020204030204" pitchFamily="34" charset="0"/>
                <a:cs typeface="Calibri" panose="020F0502020204030204" pitchFamily="34" charset="0"/>
              </a:rPr>
              <a:t>: Bring together incident support and lessons learned.</a:t>
            </a:r>
          </a:p>
          <a:p>
            <a:pPr>
              <a:spcBef>
                <a:spcPct val="20000"/>
              </a:spcBef>
              <a:buClr>
                <a:srgbClr val="002060"/>
              </a:buClr>
              <a:defRPr/>
            </a:pPr>
            <a:endParaRPr lang="en-US" sz="1000" kern="0" dirty="0">
              <a:solidFill>
                <a:srgbClr val="000000"/>
              </a:solidFill>
              <a:latin typeface="Cambria" pitchFamily="18" charset="0"/>
            </a:endParaRPr>
          </a:p>
        </p:txBody>
      </p:sp>
    </p:spTree>
    <p:extLst>
      <p:ext uri="{BB962C8B-B14F-4D97-AF65-F5344CB8AC3E}">
        <p14:creationId xmlns:p14="http://schemas.microsoft.com/office/powerpoint/2010/main" val="55568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7</a:t>
            </a:fld>
            <a:endParaRPr lang="en-US" altLang="en-US" sz="1100">
              <a:solidFill>
                <a:srgbClr val="5A5B5D"/>
              </a:solidFill>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sz="3600" kern="0"/>
              <a:t>Reg 6 | On-Hand </a:t>
            </a:r>
            <a:r>
              <a:rPr lang="en-US" sz="3600" kern="0" dirty="0"/>
              <a:t>/ Projected Cyber Personnel</a:t>
            </a:r>
          </a:p>
        </p:txBody>
      </p:sp>
      <p:pic>
        <p:nvPicPr>
          <p:cNvPr id="12" name="Picture 12">
            <a:extLst>
              <a:ext uri="{FF2B5EF4-FFF2-40B4-BE49-F238E27FC236}">
                <a16:creationId xmlns:a16="http://schemas.microsoft.com/office/drawing/2014/main" id="{138B66EF-C484-4BEC-B801-73E8457F5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599"/>
            <a:ext cx="677148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5-Point Star 19">
            <a:extLst>
              <a:ext uri="{FF2B5EF4-FFF2-40B4-BE49-F238E27FC236}">
                <a16:creationId xmlns:a16="http://schemas.microsoft.com/office/drawing/2014/main" id="{E0BEDAF3-D40E-45E4-84CA-890E32BEE7B1}"/>
              </a:ext>
            </a:extLst>
          </p:cNvPr>
          <p:cNvSpPr>
            <a:spLocks/>
          </p:cNvSpPr>
          <p:nvPr/>
        </p:nvSpPr>
        <p:spPr bwMode="auto">
          <a:xfrm>
            <a:off x="8458200" y="2642823"/>
            <a:ext cx="402336" cy="411480"/>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sp>
        <p:nvSpPr>
          <p:cNvPr id="18" name="5-Point Star 20">
            <a:extLst>
              <a:ext uri="{FF2B5EF4-FFF2-40B4-BE49-F238E27FC236}">
                <a16:creationId xmlns:a16="http://schemas.microsoft.com/office/drawing/2014/main" id="{48386445-68A3-41F5-973B-FCF6C9EBB6D7}"/>
              </a:ext>
            </a:extLst>
          </p:cNvPr>
          <p:cNvSpPr/>
          <p:nvPr/>
        </p:nvSpPr>
        <p:spPr bwMode="auto">
          <a:xfrm>
            <a:off x="8839200" y="4343400"/>
            <a:ext cx="338328" cy="338328"/>
          </a:xfrm>
          <a:prstGeom prst="star5">
            <a:avLst/>
          </a:prstGeom>
          <a:solidFill>
            <a:srgbClr val="DADADA"/>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ADADA"/>
              </a:solidFill>
              <a:effectLst/>
              <a:uLnTx/>
              <a:uFillTx/>
              <a:latin typeface="Arial" charset="0"/>
              <a:ea typeface="+mn-ea"/>
              <a:cs typeface="+mn-cs"/>
            </a:endParaRPr>
          </a:p>
        </p:txBody>
      </p:sp>
      <p:sp>
        <p:nvSpPr>
          <p:cNvPr id="21" name="5-Point Star 19">
            <a:extLst>
              <a:ext uri="{FF2B5EF4-FFF2-40B4-BE49-F238E27FC236}">
                <a16:creationId xmlns:a16="http://schemas.microsoft.com/office/drawing/2014/main" id="{82801F70-6FDF-4A35-B7D7-D0FE0C8F7148}"/>
              </a:ext>
            </a:extLst>
          </p:cNvPr>
          <p:cNvSpPr>
            <a:spLocks/>
          </p:cNvSpPr>
          <p:nvPr/>
        </p:nvSpPr>
        <p:spPr bwMode="auto">
          <a:xfrm>
            <a:off x="6455664" y="4604373"/>
            <a:ext cx="402336" cy="411480"/>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sp>
        <p:nvSpPr>
          <p:cNvPr id="28" name="5-Point Star 19">
            <a:extLst>
              <a:ext uri="{FF2B5EF4-FFF2-40B4-BE49-F238E27FC236}">
                <a16:creationId xmlns:a16="http://schemas.microsoft.com/office/drawing/2014/main" id="{56B5B7D9-9256-474A-B532-6DEF2C7753E2}"/>
              </a:ext>
            </a:extLst>
          </p:cNvPr>
          <p:cNvSpPr/>
          <p:nvPr/>
        </p:nvSpPr>
        <p:spPr bwMode="auto">
          <a:xfrm>
            <a:off x="1208608" y="4114800"/>
            <a:ext cx="320040" cy="320040"/>
          </a:xfrm>
          <a:prstGeom prst="star5">
            <a:avLst/>
          </a:prstGeom>
          <a:solidFill>
            <a:srgbClr val="DADADA"/>
          </a:soli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ADADA"/>
              </a:solidFill>
              <a:effectLst/>
              <a:uLnTx/>
              <a:uFillTx/>
              <a:latin typeface="Arial" charset="0"/>
              <a:ea typeface="+mn-ea"/>
              <a:cs typeface="+mn-cs"/>
            </a:endParaRPr>
          </a:p>
        </p:txBody>
      </p:sp>
      <p:sp>
        <p:nvSpPr>
          <p:cNvPr id="29" name="5-Point Star 19">
            <a:extLst>
              <a:ext uri="{FF2B5EF4-FFF2-40B4-BE49-F238E27FC236}">
                <a16:creationId xmlns:a16="http://schemas.microsoft.com/office/drawing/2014/main" id="{5FC2BE1F-FBC6-4061-BD53-803365A1D6F3}"/>
              </a:ext>
            </a:extLst>
          </p:cNvPr>
          <p:cNvSpPr/>
          <p:nvPr/>
        </p:nvSpPr>
        <p:spPr bwMode="auto">
          <a:xfrm>
            <a:off x="1158579" y="3505200"/>
            <a:ext cx="420624" cy="420624"/>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57759182-DA14-4AAA-AD07-0208602C8053}"/>
              </a:ext>
            </a:extLst>
          </p:cNvPr>
          <p:cNvSpPr/>
          <p:nvPr/>
        </p:nvSpPr>
        <p:spPr>
          <a:xfrm>
            <a:off x="1556080" y="3562290"/>
            <a:ext cx="1225015" cy="400110"/>
          </a:xfrm>
          <a:prstGeom prst="rect">
            <a:avLst/>
          </a:prstGeom>
        </p:spPr>
        <p:txBody>
          <a:bodyPr wrap="none">
            <a:spAutoFit/>
          </a:bodyPr>
          <a:lstStyle/>
          <a:p>
            <a:r>
              <a:rPr lang="en-US" sz="2000" dirty="0">
                <a:solidFill>
                  <a:srgbClr val="000000"/>
                </a:solidFill>
              </a:rPr>
              <a:t>On-Hand</a:t>
            </a:r>
          </a:p>
        </p:txBody>
      </p:sp>
      <p:sp>
        <p:nvSpPr>
          <p:cNvPr id="31" name="Rectangle 30">
            <a:extLst>
              <a:ext uri="{FF2B5EF4-FFF2-40B4-BE49-F238E27FC236}">
                <a16:creationId xmlns:a16="http://schemas.microsoft.com/office/drawing/2014/main" id="{6064719E-C91A-4A6B-9948-7D0E446751B4}"/>
              </a:ext>
            </a:extLst>
          </p:cNvPr>
          <p:cNvSpPr/>
          <p:nvPr/>
        </p:nvSpPr>
        <p:spPr>
          <a:xfrm>
            <a:off x="1551104" y="4095690"/>
            <a:ext cx="1268296" cy="400110"/>
          </a:xfrm>
          <a:prstGeom prst="rect">
            <a:avLst/>
          </a:prstGeom>
        </p:spPr>
        <p:txBody>
          <a:bodyPr wrap="none">
            <a:spAutoFit/>
          </a:bodyPr>
          <a:lstStyle/>
          <a:p>
            <a:r>
              <a:rPr lang="en-US" altLang="en-US" sz="2000" dirty="0">
                <a:solidFill>
                  <a:srgbClr val="000000"/>
                </a:solidFill>
              </a:rPr>
              <a:t>Projected</a:t>
            </a:r>
            <a:endParaRPr lang="en-US" sz="2000" dirty="0">
              <a:solidFill>
                <a:srgbClr val="000000"/>
              </a:solidFill>
            </a:endParaRPr>
          </a:p>
        </p:txBody>
      </p:sp>
      <p:sp>
        <p:nvSpPr>
          <p:cNvPr id="25" name="5-Point Star 20">
            <a:extLst>
              <a:ext uri="{FF2B5EF4-FFF2-40B4-BE49-F238E27FC236}">
                <a16:creationId xmlns:a16="http://schemas.microsoft.com/office/drawing/2014/main" id="{9D1427D3-E1F7-4AC7-9830-B13E51EEBB31}"/>
              </a:ext>
            </a:extLst>
          </p:cNvPr>
          <p:cNvSpPr/>
          <p:nvPr/>
        </p:nvSpPr>
        <p:spPr bwMode="auto">
          <a:xfrm>
            <a:off x="9220200" y="4538472"/>
            <a:ext cx="338328" cy="338328"/>
          </a:xfrm>
          <a:prstGeom prst="star5">
            <a:avLst/>
          </a:prstGeom>
          <a:solidFill>
            <a:srgbClr val="DADADA"/>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ADADA"/>
              </a:solidFill>
              <a:effectLst/>
              <a:uLnTx/>
              <a:uFillTx/>
              <a:latin typeface="Arial" charset="0"/>
              <a:ea typeface="+mn-ea"/>
              <a:cs typeface="+mn-cs"/>
            </a:endParaRPr>
          </a:p>
        </p:txBody>
      </p:sp>
      <p:sp>
        <p:nvSpPr>
          <p:cNvPr id="23" name="5-Point Star 19">
            <a:extLst>
              <a:ext uri="{FF2B5EF4-FFF2-40B4-BE49-F238E27FC236}">
                <a16:creationId xmlns:a16="http://schemas.microsoft.com/office/drawing/2014/main" id="{06512089-39CA-4E2E-915E-902105EE5686}"/>
              </a:ext>
            </a:extLst>
          </p:cNvPr>
          <p:cNvSpPr>
            <a:spLocks/>
          </p:cNvSpPr>
          <p:nvPr/>
        </p:nvSpPr>
        <p:spPr bwMode="auto">
          <a:xfrm>
            <a:off x="9182392" y="4512564"/>
            <a:ext cx="402336" cy="411480"/>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CAE92ECF-23A8-4FD4-83A3-29B70C69F5E8}"/>
              </a:ext>
            </a:extLst>
          </p:cNvPr>
          <p:cNvPicPr>
            <a:picLocks noChangeAspect="1"/>
          </p:cNvPicPr>
          <p:nvPr/>
        </p:nvPicPr>
        <p:blipFill>
          <a:blip r:embed="rId4"/>
          <a:stretch>
            <a:fillRect/>
          </a:stretch>
        </p:blipFill>
        <p:spPr>
          <a:xfrm>
            <a:off x="6629400" y="4191000"/>
            <a:ext cx="457240" cy="463336"/>
          </a:xfrm>
          <a:prstGeom prst="rect">
            <a:avLst/>
          </a:prstGeom>
        </p:spPr>
      </p:pic>
      <p:pic>
        <p:nvPicPr>
          <p:cNvPr id="3" name="Picture 2">
            <a:extLst>
              <a:ext uri="{FF2B5EF4-FFF2-40B4-BE49-F238E27FC236}">
                <a16:creationId xmlns:a16="http://schemas.microsoft.com/office/drawing/2014/main" id="{707D0E1B-3E5E-4705-BBC4-1661C30F91F4}"/>
              </a:ext>
            </a:extLst>
          </p:cNvPr>
          <p:cNvPicPr>
            <a:picLocks noChangeAspect="1"/>
          </p:cNvPicPr>
          <p:nvPr/>
        </p:nvPicPr>
        <p:blipFill>
          <a:blip r:embed="rId5"/>
          <a:stretch>
            <a:fillRect/>
          </a:stretch>
        </p:blipFill>
        <p:spPr>
          <a:xfrm>
            <a:off x="7984944" y="2191680"/>
            <a:ext cx="438950" cy="451143"/>
          </a:xfrm>
          <a:prstGeom prst="rect">
            <a:avLst/>
          </a:prstGeom>
        </p:spPr>
      </p:pic>
      <p:pic>
        <p:nvPicPr>
          <p:cNvPr id="4" name="Picture 3">
            <a:extLst>
              <a:ext uri="{FF2B5EF4-FFF2-40B4-BE49-F238E27FC236}">
                <a16:creationId xmlns:a16="http://schemas.microsoft.com/office/drawing/2014/main" id="{D0A289B2-7D88-4746-833C-0478632C88FB}"/>
              </a:ext>
            </a:extLst>
          </p:cNvPr>
          <p:cNvPicPr>
            <a:picLocks noChangeAspect="1"/>
          </p:cNvPicPr>
          <p:nvPr/>
        </p:nvPicPr>
        <p:blipFill>
          <a:blip r:embed="rId6"/>
          <a:stretch>
            <a:fillRect/>
          </a:stretch>
        </p:blipFill>
        <p:spPr>
          <a:xfrm>
            <a:off x="7013415" y="2491276"/>
            <a:ext cx="377985" cy="377985"/>
          </a:xfrm>
          <a:prstGeom prst="rect">
            <a:avLst/>
          </a:prstGeom>
        </p:spPr>
      </p:pic>
      <p:sp>
        <p:nvSpPr>
          <p:cNvPr id="16" name="5-Point Star 19">
            <a:extLst>
              <a:ext uri="{FF2B5EF4-FFF2-40B4-BE49-F238E27FC236}">
                <a16:creationId xmlns:a16="http://schemas.microsoft.com/office/drawing/2014/main" id="{AE738A28-068D-44C7-9A5F-B1F21D951901}"/>
              </a:ext>
            </a:extLst>
          </p:cNvPr>
          <p:cNvSpPr>
            <a:spLocks/>
          </p:cNvSpPr>
          <p:nvPr/>
        </p:nvSpPr>
        <p:spPr bwMode="auto">
          <a:xfrm>
            <a:off x="6934200" y="2418268"/>
            <a:ext cx="402336" cy="411480"/>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12C3D891-CCEA-4E5B-A3DA-ECAC6AC1B448}"/>
              </a:ext>
            </a:extLst>
          </p:cNvPr>
          <p:cNvPicPr>
            <a:picLocks noChangeAspect="1"/>
          </p:cNvPicPr>
          <p:nvPr/>
        </p:nvPicPr>
        <p:blipFill>
          <a:blip r:embed="rId7"/>
          <a:stretch>
            <a:fillRect/>
          </a:stretch>
        </p:blipFill>
        <p:spPr>
          <a:xfrm>
            <a:off x="7072049" y="3607938"/>
            <a:ext cx="384081" cy="377985"/>
          </a:xfrm>
          <a:prstGeom prst="rect">
            <a:avLst/>
          </a:prstGeom>
        </p:spPr>
      </p:pic>
      <p:sp>
        <p:nvSpPr>
          <p:cNvPr id="20" name="5-Point Star 19">
            <a:extLst>
              <a:ext uri="{FF2B5EF4-FFF2-40B4-BE49-F238E27FC236}">
                <a16:creationId xmlns:a16="http://schemas.microsoft.com/office/drawing/2014/main" id="{23172722-B19E-4126-9766-66A9F3686D77}"/>
              </a:ext>
            </a:extLst>
          </p:cNvPr>
          <p:cNvSpPr>
            <a:spLocks/>
          </p:cNvSpPr>
          <p:nvPr/>
        </p:nvSpPr>
        <p:spPr bwMode="auto">
          <a:xfrm>
            <a:off x="6989064" y="3550920"/>
            <a:ext cx="402336" cy="411480"/>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sp>
        <p:nvSpPr>
          <p:cNvPr id="26" name="5-Point Star 19">
            <a:extLst>
              <a:ext uri="{FF2B5EF4-FFF2-40B4-BE49-F238E27FC236}">
                <a16:creationId xmlns:a16="http://schemas.microsoft.com/office/drawing/2014/main" id="{7924A668-9B5C-46D6-85F3-6E177BC7FA65}"/>
              </a:ext>
            </a:extLst>
          </p:cNvPr>
          <p:cNvSpPr>
            <a:spLocks/>
          </p:cNvSpPr>
          <p:nvPr/>
        </p:nvSpPr>
        <p:spPr bwMode="auto">
          <a:xfrm>
            <a:off x="7543800" y="4398633"/>
            <a:ext cx="402336" cy="411480"/>
          </a:xfrm>
          <a:prstGeom prst="star5">
            <a:avLst/>
          </a:prstGeom>
          <a:solidFill>
            <a:srgbClr val="C31247"/>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31247"/>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2C0279A5-E5A6-48E9-B9D2-2CF79460B832}"/>
              </a:ext>
            </a:extLst>
          </p:cNvPr>
          <p:cNvPicPr>
            <a:picLocks noChangeAspect="1"/>
          </p:cNvPicPr>
          <p:nvPr/>
        </p:nvPicPr>
        <p:blipFill>
          <a:blip r:embed="rId8"/>
          <a:stretch>
            <a:fillRect/>
          </a:stretch>
        </p:blipFill>
        <p:spPr>
          <a:xfrm>
            <a:off x="3934882" y="3299420"/>
            <a:ext cx="438950" cy="457240"/>
          </a:xfrm>
          <a:prstGeom prst="rect">
            <a:avLst/>
          </a:prstGeom>
        </p:spPr>
      </p:pic>
      <p:pic>
        <p:nvPicPr>
          <p:cNvPr id="27" name="Picture 26">
            <a:extLst>
              <a:ext uri="{FF2B5EF4-FFF2-40B4-BE49-F238E27FC236}">
                <a16:creationId xmlns:a16="http://schemas.microsoft.com/office/drawing/2014/main" id="{E8367290-4DE9-4DF7-A40B-CADA179188A2}"/>
              </a:ext>
            </a:extLst>
          </p:cNvPr>
          <p:cNvPicPr>
            <a:picLocks noChangeAspect="1"/>
          </p:cNvPicPr>
          <p:nvPr/>
        </p:nvPicPr>
        <p:blipFill>
          <a:blip r:embed="rId8"/>
          <a:stretch>
            <a:fillRect/>
          </a:stretch>
        </p:blipFill>
        <p:spPr>
          <a:xfrm>
            <a:off x="4229404" y="2232581"/>
            <a:ext cx="438950" cy="457240"/>
          </a:xfrm>
          <a:prstGeom prst="rect">
            <a:avLst/>
          </a:prstGeom>
        </p:spPr>
      </p:pic>
      <p:sp>
        <p:nvSpPr>
          <p:cNvPr id="6" name="5-Point Star 20">
            <a:extLst>
              <a:ext uri="{FF2B5EF4-FFF2-40B4-BE49-F238E27FC236}">
                <a16:creationId xmlns:a16="http://schemas.microsoft.com/office/drawing/2014/main" id="{6C5288ED-F13F-BE59-1259-635A59310367}"/>
              </a:ext>
            </a:extLst>
          </p:cNvPr>
          <p:cNvSpPr/>
          <p:nvPr/>
        </p:nvSpPr>
        <p:spPr bwMode="auto">
          <a:xfrm>
            <a:off x="7744968" y="4417367"/>
            <a:ext cx="338328" cy="338328"/>
          </a:xfrm>
          <a:prstGeom prst="star5">
            <a:avLst/>
          </a:prstGeom>
          <a:solidFill>
            <a:srgbClr val="DADADA"/>
          </a:solidFill>
          <a:ln w="9525" cap="flat" cmpd="sng" algn="ctr">
            <a:solidFill>
              <a:srgbClr val="FFFFFF"/>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ADADA"/>
              </a:solidFill>
              <a:effectLst/>
              <a:uLnTx/>
              <a:uFillTx/>
              <a:latin typeface="Arial" charset="0"/>
              <a:ea typeface="+mn-ea"/>
              <a:cs typeface="+mn-cs"/>
            </a:endParaRPr>
          </a:p>
        </p:txBody>
      </p:sp>
      <p:pic>
        <p:nvPicPr>
          <p:cNvPr id="32" name="Picture 31">
            <a:extLst>
              <a:ext uri="{FF2B5EF4-FFF2-40B4-BE49-F238E27FC236}">
                <a16:creationId xmlns:a16="http://schemas.microsoft.com/office/drawing/2014/main" id="{2D361470-FFEB-4293-AF99-1E047E41B6FB}"/>
              </a:ext>
            </a:extLst>
          </p:cNvPr>
          <p:cNvPicPr>
            <a:picLocks noChangeAspect="1"/>
          </p:cNvPicPr>
          <p:nvPr/>
        </p:nvPicPr>
        <p:blipFill>
          <a:blip r:embed="rId8"/>
          <a:stretch>
            <a:fillRect/>
          </a:stretch>
        </p:blipFill>
        <p:spPr>
          <a:xfrm>
            <a:off x="7626265" y="4489684"/>
            <a:ext cx="438950" cy="457240"/>
          </a:xfrm>
          <a:prstGeom prst="rect">
            <a:avLst/>
          </a:prstGeom>
        </p:spPr>
      </p:pic>
    </p:spTree>
    <p:extLst>
      <p:ext uri="{BB962C8B-B14F-4D97-AF65-F5344CB8AC3E}">
        <p14:creationId xmlns:p14="http://schemas.microsoft.com/office/powerpoint/2010/main" val="8499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21025-317B-4637-9FF6-CE693D426849}"/>
              </a:ext>
            </a:extLst>
          </p:cNvPr>
          <p:cNvSpPr>
            <a:spLocks noGrp="1"/>
          </p:cNvSpPr>
          <p:nvPr>
            <p:ph type="title"/>
          </p:nvPr>
        </p:nvSpPr>
        <p:spPr>
          <a:xfrm>
            <a:off x="1608631" y="2192784"/>
            <a:ext cx="4620584" cy="1695047"/>
          </a:xfrm>
        </p:spPr>
        <p:txBody>
          <a:bodyPr vert="horz" lIns="91440" tIns="45720" rIns="91440" bIns="45720" rtlCol="0" anchor="b">
            <a:normAutofit fontScale="90000"/>
          </a:bodyPr>
          <a:lstStyle/>
          <a:p>
            <a:r>
              <a:rPr lang="en-US" sz="4400" dirty="0">
                <a:solidFill>
                  <a:srgbClr val="005288"/>
                </a:solidFill>
                <a:cs typeface="Arial" panose="020B0604020202020204" pitchFamily="34" charset="0"/>
              </a:rPr>
              <a:t>Cybersecurity Resources and Services</a:t>
            </a:r>
          </a:p>
        </p:txBody>
      </p:sp>
      <p:pic>
        <p:nvPicPr>
          <p:cNvPr id="3" name="Picture 2">
            <a:extLst>
              <a:ext uri="{FF2B5EF4-FFF2-40B4-BE49-F238E27FC236}">
                <a16:creationId xmlns:a16="http://schemas.microsoft.com/office/drawing/2014/main" id="{123A8B92-C2FB-4B2B-A286-AF6DE0E9457E}"/>
              </a:ext>
            </a:extLst>
          </p:cNvPr>
          <p:cNvPicPr>
            <a:picLocks noChangeAspect="1"/>
          </p:cNvPicPr>
          <p:nvPr/>
        </p:nvPicPr>
        <p:blipFill rotWithShape="1">
          <a:blip r:embed="rId2"/>
          <a:srcRect l="23281" r="2781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5373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xfrm>
            <a:off x="11049000"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58B83D-A1A8-4C65-B764-AA6487188104}" type="slidenum">
              <a:rPr kumimoji="0" lang="en-US" altLang="en-US" sz="1100" b="0" i="0" u="none" strike="noStrike" kern="1200" cap="none" spc="0" normalizeH="0" baseline="0" noProof="0">
                <a:ln>
                  <a:noFill/>
                </a:ln>
                <a:solidFill>
                  <a:srgbClr val="5A5B5D"/>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100" b="0" i="0" u="none" strike="noStrike" kern="1200" cap="none" spc="0" normalizeH="0" baseline="0" noProof="0">
              <a:ln>
                <a:noFill/>
              </a:ln>
              <a:solidFill>
                <a:srgbClr val="5A5B5D"/>
              </a:solidFill>
              <a:effectLst/>
              <a:uLnTx/>
              <a:uFillTx/>
              <a:latin typeface="Arial" panose="020B0604020202020204" pitchFamily="34" charset="0"/>
              <a:ea typeface="+mn-ea"/>
              <a:cs typeface="+mn-cs"/>
            </a:endParaRP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CISA </a:t>
            </a:r>
            <a:r>
              <a:rPr kumimoji="0" lang="en-US" altLang="en-US" sz="36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Cybersecurity Resources</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EBCE4698-8E0E-4AA1-B858-57F606BBF3FB}"/>
              </a:ext>
            </a:extLst>
          </p:cNvPr>
          <p:cNvSpPr/>
          <p:nvPr/>
        </p:nvSpPr>
        <p:spPr>
          <a:xfrm>
            <a:off x="1954530" y="1219200"/>
            <a:ext cx="6884670" cy="55861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Regional Resources</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Cybersecurity Assessments</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Cybersecurity Performance Goals (CPG)</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Ransomware Readiness Assessment (RRA)</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 Infrastructure Survey (CIS)</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 Resilience Essentials (CRE)</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External Dependencies Management (EDM)</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Incident Management Review (IMR)</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 Resilience Review (CRR)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Workshops</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 Resilience Workshop (CRW)</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Asset Management Workshop (ARW)</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Incident Management Workshop (IMW)</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Vulnerability Management Workshop (VMW)</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Digital Forensics Workshop I &amp; II (DFW)</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sz="17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Cyber Exercise (CYX)</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National Resources</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a:p>
            <a:pPr marL="342900" marR="0" lvl="0" indent="-3429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39302A"/>
                </a:solidFill>
                <a:effectLst/>
                <a:uLnTx/>
                <a:uFillTx/>
                <a:latin typeface="Calibri" panose="020F0502020204030204" pitchFamily="34" charset="0"/>
                <a:ea typeface="+mn-ea"/>
                <a:cs typeface="Calibri" panose="020F0502020204030204" pitchFamily="34" charset="0"/>
                <a:sym typeface="Arial"/>
              </a:rPr>
              <a:t>Vulnerability Scanning Service (CyHy)</a:t>
            </a:r>
          </a:p>
          <a:p>
            <a:pPr marL="342900" marR="0" lvl="0" indent="-3429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39302A"/>
                </a:solidFill>
                <a:effectLst/>
                <a:uLnTx/>
                <a:uFillTx/>
                <a:latin typeface="Calibri" panose="020F0502020204030204" pitchFamily="34" charset="0"/>
                <a:ea typeface="+mn-ea"/>
                <a:cs typeface="Calibri" panose="020F0502020204030204" pitchFamily="34" charset="0"/>
                <a:sym typeface="Arial"/>
              </a:rPr>
              <a:t>Cyber Tabletop Exercises (CTTX)</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EF8F04D1-BE10-4B81-9B54-ACFE0C8ECD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6099" y="2154150"/>
            <a:ext cx="2932112"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EDA839C8-3961-4F5E-BDDF-0B5D69D8D2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97888" y="1371600"/>
            <a:ext cx="21701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F4ABAFC-5DB1-4FA3-A26C-15FE5E153416}"/>
              </a:ext>
            </a:extLst>
          </p:cNvPr>
          <p:cNvSpPr txBox="1"/>
          <p:nvPr/>
        </p:nvSpPr>
        <p:spPr>
          <a:xfrm>
            <a:off x="8534400" y="5715000"/>
            <a:ext cx="2057400" cy="708025"/>
          </a:xfrm>
          <a:prstGeom prst="rect">
            <a:avLst/>
          </a:prstGeom>
          <a:noFill/>
          <a:effectLst>
            <a:outerShdw blurRad="50800" dist="38100" dir="5400000" algn="t" rotWithShape="0">
              <a:prstClr val="black">
                <a:alpha val="40000"/>
              </a:prst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808080">
                    <a:lumMod val="50000"/>
                  </a:srgbClr>
                </a:solidFill>
                <a:effectLst/>
                <a:uLnTx/>
                <a:uFillTx/>
                <a:latin typeface="Arial" charset="0"/>
                <a:ea typeface="ＭＳ Ｐゴシック" pitchFamily="-112" charset="-128"/>
                <a:cs typeface="+mn-cs"/>
              </a:rPr>
              <a:t>TECHNICAL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808080">
                    <a:lumMod val="50000"/>
                  </a:srgbClr>
                </a:solidFill>
                <a:effectLst/>
                <a:uLnTx/>
                <a:uFillTx/>
                <a:latin typeface="Arial" charset="0"/>
                <a:ea typeface="ＭＳ Ｐゴシック" pitchFamily="-112" charset="-128"/>
                <a:cs typeface="+mn-cs"/>
              </a:rPr>
              <a:t>(LOW-LEVEL)</a:t>
            </a:r>
          </a:p>
        </p:txBody>
      </p:sp>
    </p:spTree>
    <p:extLst>
      <p:ext uri="{BB962C8B-B14F-4D97-AF65-F5344CB8AC3E}">
        <p14:creationId xmlns:p14="http://schemas.microsoft.com/office/powerpoint/2010/main" val="423747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SA Temp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Office Theme">
  <a:themeElements>
    <a:clrScheme name="Custom 1">
      <a:dk1>
        <a:srgbClr val="000000"/>
      </a:dk1>
      <a:lt1>
        <a:srgbClr val="FFFFFF"/>
      </a:lt1>
      <a:dk2>
        <a:srgbClr val="302C59"/>
      </a:dk2>
      <a:lt2>
        <a:srgbClr val="E7E6E6"/>
      </a:lt2>
      <a:accent1>
        <a:srgbClr val="403D6D"/>
      </a:accent1>
      <a:accent2>
        <a:srgbClr val="E02225"/>
      </a:accent2>
      <a:accent3>
        <a:srgbClr val="00A9D0"/>
      </a:accent3>
      <a:accent4>
        <a:srgbClr val="FEB419"/>
      </a:accent4>
      <a:accent5>
        <a:srgbClr val="839AFE"/>
      </a:accent5>
      <a:accent6>
        <a:srgbClr val="302C5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8CCD061AFCA742BD4AB3451F819691" ma:contentTypeVersion="10" ma:contentTypeDescription="Create a new document." ma:contentTypeScope="" ma:versionID="2b19a060c351d142b2209d81162279dd">
  <xsd:schema xmlns:xsd="http://www.w3.org/2001/XMLSchema" xmlns:xs="http://www.w3.org/2001/XMLSchema" xmlns:p="http://schemas.microsoft.com/office/2006/metadata/properties" xmlns:ns3="7d2950f0-4d42-4af4-960b-d744ba6ec658" xmlns:ns4="a68b0c83-f345-4ba7-8fbf-c8aadcaa9915" targetNamespace="http://schemas.microsoft.com/office/2006/metadata/properties" ma:root="true" ma:fieldsID="7456d95e47275c1c0f7c636f2d13d83b" ns3:_="" ns4:_="">
    <xsd:import namespace="7d2950f0-4d42-4af4-960b-d744ba6ec658"/>
    <xsd:import namespace="a68b0c83-f345-4ba7-8fbf-c8aadcaa99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950f0-4d42-4af4-960b-d744ba6ec6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8b0c83-f345-4ba7-8fbf-c8aadcaa99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2.xml><?xml version="1.0" encoding="utf-8"?>
<ds:datastoreItem xmlns:ds="http://schemas.openxmlformats.org/officeDocument/2006/customXml" ds:itemID="{9D6941D8-7792-4D00-B5C1-D83642410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2950f0-4d42-4af4-960b-d744ba6ec658"/>
    <ds:schemaRef ds:uri="a68b0c83-f345-4ba7-8fbf-c8aadcaa9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65C8DE-E817-48DB-9B7D-F272D48B2F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CISA Template</Template>
  <TotalTime>11484</TotalTime>
  <Words>1309</Words>
  <Application>Microsoft Office PowerPoint</Application>
  <PresentationFormat>Widescreen</PresentationFormat>
  <Paragraphs>185</Paragraphs>
  <Slides>21</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Cambria</vt:lpstr>
      <vt:lpstr>Century Gothic</vt:lpstr>
      <vt:lpstr>Franklin Gothic Demi</vt:lpstr>
      <vt:lpstr>Source Sans Pro</vt:lpstr>
      <vt:lpstr>Times</vt:lpstr>
      <vt:lpstr>Times New Roman</vt:lpstr>
      <vt:lpstr>Wingdings</vt:lpstr>
      <vt:lpstr>CISA Template</vt:lpstr>
      <vt:lpstr>Office Theme</vt:lpstr>
      <vt:lpstr>1_CISA Template</vt:lpstr>
      <vt:lpstr> Cisa cybersecurity Mission </vt:lpstr>
      <vt:lpstr>About CISA</vt:lpstr>
      <vt:lpstr>PowerPoint Presentation</vt:lpstr>
      <vt:lpstr>PowerPoint Presentation</vt:lpstr>
      <vt:lpstr>PowerPoint Presentation</vt:lpstr>
      <vt:lpstr>PowerPoint Presentation</vt:lpstr>
      <vt:lpstr>PowerPoint Presentation</vt:lpstr>
      <vt:lpstr>Cybersecurity Resources and Services</vt:lpstr>
      <vt:lpstr>PowerPoint Presentation</vt:lpstr>
      <vt:lpstr>PowerPoint Presentation</vt:lpstr>
      <vt:lpstr>PowerPoint Presentation</vt:lpstr>
      <vt:lpstr>National Resources</vt:lpstr>
      <vt:lpstr>PowerPoint Presentation</vt:lpstr>
      <vt:lpstr>PowerPoint Presentation</vt:lpstr>
      <vt:lpstr>PowerPoint Presentation</vt:lpstr>
      <vt:lpstr>Cyber Training</vt:lpstr>
      <vt:lpstr>PowerPoint Presentation</vt:lpstr>
      <vt:lpstr>PowerPoint Presentation</vt:lpstr>
      <vt:lpstr>Incident Reporting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SED All Hands</dc:title>
  <dc:creator>Brent Logan</dc:creator>
  <cp:lastModifiedBy>Buschbom, Andrew</cp:lastModifiedBy>
  <cp:revision>179</cp:revision>
  <cp:lastPrinted>2018-12-03T14:21:26Z</cp:lastPrinted>
  <dcterms:created xsi:type="dcterms:W3CDTF">2020-04-22T18:34:10Z</dcterms:created>
  <dcterms:modified xsi:type="dcterms:W3CDTF">2024-02-06T15:28:35Z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0x010100518CCD061AFCA742BD4AB3451F819691</vt:lpwstr>
  </property>
  <property fmtid="{D5CDD505-2E9C-101B-9397-08002B2CF9AE}" pid="3" name="MSIP_Label_a2eef23d-2e95-4428-9a3c-2526d95b164a_Enabled">
    <vt:lpwstr>true</vt:lpwstr>
  </property>
  <property fmtid="{D5CDD505-2E9C-101B-9397-08002B2CF9AE}" pid="4" name="MSIP_Label_a2eef23d-2e95-4428-9a3c-2526d95b164a_SetDate">
    <vt:lpwstr>2021-12-03T16:52:15Z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b189bfd0-7489-4e96-b3e6-39984646e2e9</vt:lpwstr>
  </property>
  <property fmtid="{D5CDD505-2E9C-101B-9397-08002B2CF9AE}" pid="9" name="MSIP_Label_a2eef23d-2e95-4428-9a3c-2526d95b164a_ContentBits">
    <vt:lpwstr>0</vt:lpwstr>
  </property>
</Properties>
</file>