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sldIdLst>
    <p:sldId id="256" r:id="rId3"/>
    <p:sldId id="258" r:id="rId4"/>
    <p:sldId id="283" r:id="rId5"/>
    <p:sldId id="281" r:id="rId6"/>
    <p:sldId id="297" r:id="rId7"/>
    <p:sldId id="273" r:id="rId8"/>
    <p:sldId id="298" r:id="rId9"/>
    <p:sldId id="299" r:id="rId10"/>
    <p:sldId id="261" r:id="rId11"/>
    <p:sldId id="301" r:id="rId12"/>
    <p:sldId id="300" r:id="rId13"/>
    <p:sldId id="303" r:id="rId14"/>
    <p:sldId id="306" r:id="rId15"/>
    <p:sldId id="315" r:id="rId16"/>
    <p:sldId id="276" r:id="rId17"/>
    <p:sldId id="260" r:id="rId18"/>
    <p:sldId id="259" r:id="rId19"/>
    <p:sldId id="291" r:id="rId20"/>
    <p:sldId id="292" r:id="rId21"/>
    <p:sldId id="274" r:id="rId22"/>
    <p:sldId id="263" r:id="rId23"/>
    <p:sldId id="270" r:id="rId24"/>
    <p:sldId id="264" r:id="rId25"/>
    <p:sldId id="293" r:id="rId26"/>
    <p:sldId id="267" r:id="rId27"/>
    <p:sldId id="313" r:id="rId28"/>
    <p:sldId id="290" r:id="rId29"/>
    <p:sldId id="310" r:id="rId30"/>
    <p:sldId id="308" r:id="rId31"/>
    <p:sldId id="314" r:id="rId32"/>
    <p:sldId id="312" r:id="rId33"/>
    <p:sldId id="311" r:id="rId34"/>
    <p:sldId id="316" r:id="rId35"/>
    <p:sldId id="294"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68" autoAdjust="0"/>
    <p:restoredTop sz="94660"/>
  </p:normalViewPr>
  <p:slideViewPr>
    <p:cSldViewPr snapToGrid="0">
      <p:cViewPr varScale="1">
        <p:scale>
          <a:sx n="96" d="100"/>
          <a:sy n="96" d="100"/>
        </p:scale>
        <p:origin x="20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7T17:59:40.00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48,'328'18,"-241"-11,3 4,-50-5,50 0,638-7,-680 4,48 7,-48-3,52-1,-66-4,-1 2,0 1,0 2,0 1,32 13,-31-9,-1-3,1 0,0-2,60 4,31 0,-80-5,46 0,83-5,176-4,-62-34,-93 8,-78 22,130 7,-90 3,1311-3,-1428-2,49-8,-47 4,45 0,89 8,135-4,-238-9,15-1,-30 10,113-16,-72-3,62-11,-58 20,119 1,-97 14,161-6,-198-8,-42 5,49-1,582 8,-533 11,4 1,1219-14,-1340-1,53-8,-52 5,49-3,683 9,-747 0,1 0,-1 1,18 6,18 1,-30-7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7T23:31:28.45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13464 317,'-2'0,"-55"1,0-2,1-3,0-2,-69-16,-67-29,161 42,-59-28,69 27,-1 1,0 0,0 2,-1 0,-34-4,-26-2,48 7,-51-2,-225 9,-86-2,262-12,-38 0,-484 14,622-3,-56-9,53 5,-39-2,-218 8,134 1,-2 12,28-1,21 2,79-7,-60 1,84-7,1-2,-1 1,0-2,0 1,0-2,1 1,-1-1,1-1,-17-8,-5-3,-1 2,0 2,-1 0,0 3,-49-7,17 8,-1 4,-79 5,27 1,-1000-3,1092 1,1 2,0 1,-45 13,41-9,-1-2,-38 5,26-6,0 2,-64 20,68-16,0-1,-1-2,-56 3,55-12,0-2,0-1,-55-15,51 10,0 1,-63-2,-402 12,346 11,2 0,101-12,0-3,-77-13,102 10,-62 1,64 4,1-1,-50-10,61 6,1 1,-1 0,1 2,-1 0,0 2,0 0,1 2,-1 0,0 1,-36 11,-11 7,-2-2,0-3,-1-4,-1-2,1-4,-94-4,-413-3,544 3,1 2,0 1,-37 10,45-8,0-1,0-1,0-2,0 0,0-2,-42-3,-27-10,-152 0,143 14,-145-4,169-10,53 7,-46-3,23 8,0 3,0 2,-73 17,38-10,0-3,-1-5,-88-5,78-1,76 2,0-2,-1 0,1-1,0-1,0-1,-24-10,28 10,0 0,0 2,-1-1,1 2,-1 0,1 1,-1 1,1 0,-1 2,0 0,1 0,-25 8,-11 0,-20 7,30-3,0-1,-1-2,0-2,-1-2,-82 3,-303-13,407 1,0 0,1-1,-1-2,-29-9,27 7,0 1,0 1,-29-3,48 8,1 0,-1 0,1-1,0 0,-1 0,1 0,0-1,-7-2,-6-7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7T23:31:46.34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464 1,'-4'0,"-11"0,-7 0,-4 0,-2 0,0 0,-1 0,1 0,0 0,1 0,1 0,0 0,-4 0,-2 0,0 0,2 0,1 0,6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7T23:32:31.15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13526 0,'-30'0,"-1"1,1 2,-44 9,41-7,-1-1,0-1,-53-3,49-1,0 1,-57 9,29-1,0-2,-114-6,-48 2,207 1,0 1,0 1,-24 9,27-8,0 0,0-2,-1 0,-33 3,16-5,-41 8,42-4,-50 1,-383-8,454 2,-1 1,0 0,1 1,0 1,-26 10,23-8,-1 0,0-1,-25 3,5-6,1-2,-1-2,-58-9,-45-3,-1 15,-59-2,109-12,57 7,-45-2,-294 7,177 3,170-4,0 0,-29-7,26 3,-43-2,-87 10,-67-4,156-10,49 8,-36-4,-364 5,216 5,167-2,0 2,-75 12,74-8,1-3,-1 0,-60-5,-58 3,31 21,33-5,29-4,53-10,0 0,1 1,-22 10,20-9,1 0,-24 6,-14 1,25-6,0-1,0 0,-31 0,-376-5,187-1,239 1,0 0,1-1,-1 1,1-1,-1 0,1-1,-1 1,1-1,0 0,0-1,0 1,0-1,0 0,0 0,1 0,-1-1,-5-5,3 3,0 2,0-1,-1 1,1 0,-1 1,0 0,-1 0,1 1,0 0,-1 0,-13-1,-13 2,-55 3,41 0,-345-1,375-2,1-1,-1-1,-18-5,17 3,0 1,-28-1,-499 4,264 3,-315-2,582 1,0 1,0 1,1 1,-1 0,1 1,-27 12,20-8,0-1,-30 7,35-11,0-2,0 1,0-2,0 0,-1-2,1 0,0 0,-1-2,1 0,1-1,-1 0,-28-13,33 13,0-1,-1 2,0 0,0 0,-26-1,-69 5,46 1,11 1,1 3,-56 12,54-8,-98 6,100-15,-187-4,157-9,52 7,-45-3,-509 6,283 4,180-3,-129 3,227 1,-1 1,1 1,0 1,-30 13,27-9,0-2,-47 10,13-13,1-2,-63-5,17-1,79 2,0-2,1-1,-1-1,1-1,-35-14,34 11,-1 2,0 0,0 1,-42-4,-1 9,42 2,1-1,-1-2,1 0,-1-2,1-1,-46-14,57 14,1 1,-1 0,0 1,-1 1,1 1,-18-1,10 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7T21:51:19.22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74,'28'-2,"0"0,0-2,-1-1,47-15,-49 13,-4 2,1 1,40-1,32-6,-52 4,-23 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7T21:51:24.60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1 179,'824'0,"-797"-1,53-11,21 0,815 10,-447 4,-155 18,-172-4,150-2,-225-13,114 17,-107-11,1-3,77-7,-26 0,-68 4,-1 0,0-2,93-14,-87 6,0 4,1 2,68 7,-7-1,190-22,-236 13,116 6,37-1,-62-22,29-3,-141 16,115-6,-146 15,0-2,-1-1,41-12,-36 8,0 2,34-3,-17 6,-13 2,-1-1,0-3,45-10,-42 6,2 2,-1 1,50-1,119 8,-75 2,-53-2,116 17,103 38,-268-52,40 6,104 2,-106-15,-40 1,-1 1,0 1,0 1,40 7,-3 11,33 6,71 2,-107-16,-36-6,0-1,36 1,738-6,-780 0,0-1,32-8,33-2,-60 11,-3 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7T21:51:30.01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57,'102'1,"1"-4,167-28,-185 19,1 5,0 2,96 9,-29-1,-46-2,114 17,-63-1,184-3,-299-12,54 9,27 1,-2 1,-80-7,47 1,-50-5,46 8,-48-5,55 2,792-8,-838 3,51 9,-51-5,54 1,3661-8,-3733 0,55-11,-53 7,51-3,1418 9,-1471 1,53 9,-52-6,52 3,43-9,-103 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7T21:51:33.25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48,'897'0,"-869"-2,53-9,20-1,73-5,-157 15,19-1,1 2,-1 2,0 1,43 8,-45-6,95 2,-93-7,-1 2,55 9,84 10,-55-10,-61-2,37 5,128 1,-196-14,0 0,0 2,0 1,26 6,-25-4,1-1,-1-2,48-1,-44-2,0 2,47 7,-14 1,1-4,1-2,68-6,116 6,-173 15,-60-15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7T21:51:40.85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0,'954'0,"-908"2,46 9,42 2,71-15,95 4,-253 3,-1 2,0 3,57 18,-64-15,0-2,1-2,0-2,74 4,-20-11,132 17,-132-9,163-7,-105-4,2170 3,-2122-16,-108 5,-14 0,-44 6,55-3,-43 8,0-2,58-10,-65 7,46-2,-46 5,50-9,-30 4,0 2,0 2,67 6,-10 0,-72-3,1 2,65 11,-49-5,0-3,0-3,66-5,-8 1,823 2,-900 1,50 10,-50-5,55 1,176-8,-252 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7T21:51:45.16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1,'3090'0,"-3042"2,0 3,0 1,52 16,-78-17,27 2,0-2,0-2,82-6,-31 0,2937 2,-1560 2,-1450-2,0-2,27-6,-26 4,46-2,483 7,-373 13,10 0,-99-15,130 4,-205 1,-4 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7T21:51:48.85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1 101,'83'20,"37"-12,150-8,-105-3,837 3,-664-25,6-1,-62 12,-153 5,151-14,213-6,317 30,-661 12,-20 0,129-12,190 13,-238-3,30 3,-39 10,68 11,-13-2,-65-11,-14-5,299-11,-255-9,-159 4,390-16,-136 7,-43 5,-186-9,-57 6,47-2,499 7,-277 3,-278-2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7T17:59:45.06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2,'698'18,"-152"-11,-341-9,-49-10,2 0,1635 13,-1699 3,91 16,-92-8,93 0,1734-13,-1892 2,49 10,15 0,221-9,-161-3,-130-1,-1 0,0-2,1 0,20-8,-17 6,-1 0,40-4,199 7,-147 5,-97-2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7T21:51:51.11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1 106,'71'1,"0"-4,0-3,73-15,110-42,-222 57,-1 2,1 2,0 0,50 6,-6-2,-21 2,-1 3,0 2,79 24,-131-32,-2-1,63 16,104 15,-91-22,-13-1,69 0,-85-9,1 2,80 13,-4 6,-103-14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7T17:59:50.93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99,'333'2,"359"-4,-430-10,113-1,-62 1,12 0,650 13,-934 1,47 8,34 2,-78-9,87 18,-90-12,1-2,69 2,507-10,-589-1,51-8,23-2,-7 11,-26 2,120-16,-32-3,201 2,-306 15,302-26,-182 10,-81 12,134 10,-145 6,14 1,15 1,-16-2,144 12,71 3,-158-16,122 2,100 2,187-2,-346-15,355 3,-427 13,-3-1,50-12,42-1,320 39,-479-31,128-3,-123-6,102 12,3 4,243-10,-206-7,-107 5,121-5,-148-8,-48 5,47-1,26 6,-81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7T17:59:54.3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0 191,'158'-7,"187"-33,118-6,-119 35,311-3,-558 14,527-14,84 1,-435 16,-248-3,82 0,112-14,-96 4,182 8,-142 4,-36 0,138-4,-187-10,-54 7,0 2,26-1,44 4,-73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7T19:31:04.29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0 255,'998'0,"-965"-2,63-12,-26 3,-9 0,-38 6,1 1,26 0,596 3,-308 2,-296-3,52-9,-51 5,47 0,-6 6,-9 1,139-16,-89 3,-80 10,48-10,-29 4,0 3,128 6,-67 2,-4-5,134 5,-170 9,-57-7,54 3,89 4,17 0,-141-12,25-2,-1 3,0 4,97 17,-123-14,52 3,-65-9,0 2,0 0,-1 3,36 11,-41-11,1 0,0-2,51 4,-11-2,49 9,162 2,45-33,-140 8,-39 3,-36-7,67-2,661 14,-808-3,55-9,-53 6,53-3,464 9,-512-3,56-10,-56 7,54-3,-30 7,90-12,166-37,-263 42,64 1,20-2,-72 3,97 5,31-3,-126-7,-48 6,0 2,30-2,318 4,-174 2,-143 2,48 7,44 3,-96-11,49 10,-3-1,73 12,-100-12,127 4,771-17,-529 3,-403-2,53-10,22-2,407 12,-246 3,-236-4,54-9,-54 5,54-1,-7 7,-3 1,134-16,-124 6,1 4,109 7,-55 0,1411-2,-1526-1,0-1,29-7,-26 4,45-3,33 7,-39 2,0-3,67-11,74-17,-115 19,-47 6,48-11,-45 6,1 3,-1 1,1 3,0 1,70 8,-111-5,0 0,0 1,0 0,0 0,0 1,-1 0,13 6,-7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7T19:31:48.88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3,'130'-3,"139"7,-195 7,-51-6,0-1,31 1,794-6,-814 2,58 11,-57-6,54 1,1304-8,-1374 3,0-1,32 9,34 3,640-11,-354-5,-257 2,119-17,-150 4,-44 7,0 2,50-2,236 9,-304-2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7T19:31:56.65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1 102,'73'-2,"104"-16,-98 11,158 6,-104 4,706-3,-823-1,1-1,-1 0,1-1,-1-1,28-10,-2 1,0 3,83-7,-85 13,53-3,179 11,-152 7,64 3,-121-11,95 18,26 1,-153-19,-1 1,0 1,0 2,0 1,31 12,-37-12,1-1,0-2,1 0,-1-2,1 0,36-2,-43 0,-1 0,0 2,0 1,0 0,19 7,-18-5,1 0,-1-2,1 0,24 1,603-4,-297-3,241 2,-562 1,53 10,22 2,-9-12,-21-1,105 13,-89-4,178-6,-134-5,360 2,-459 2,-1 2,0 1,37 10,-37-7,0-1,1-2,36 1,-50-5,-1 1,29 7,36 3,-60-10,1 2,-1 0,32 10,-31-6,0-2,53 5,27-11,-70-1,0 1,0 1,70 14,-65-9,0-1,0-2,0-1,53-6,3 1,1367 3,-1431-1,54-10,-54 5,52-1,48-6,-89 7,52 0,625 7,-699-1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7T23:31:03.99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8239 106,'-385'0,"364"1,-1 1,-33 8,-29 3,-304-10,200-5,171 2,-139-5,130 3,0-2,0-1,-49-16,51 14,0 1,-1 1,-31-2,-6-1,36 3,-48-18,2 1,56 18,-1 1,0 0,0 1,1 1,-1 1,0 1,0 0,0 1,0 1,1 0,-1 1,1 1,0 1,-20 9,19-7,0-1,0 0,-1-2,0 0,0-1,0-1,-24 2,-135-6,77-2,-572 3,648 2,0 0,1 2,0 1,-36 11,-19 5,23-7,-58 24,-48 12,74-27,59-14,-1-1,-1-2,1-1,-37 1,-453-7,488 0,-58-12,55 8,-46-3,28 6,-77-12,61 6,-1 3,-110 6,59 1,2 0,-134-4,173-10,51 6,-48-2,41 7,-14 1,-92-14,79 6,-1 3,-114 6,66 1,-21-3,-286 12,-261 7,451-20,73 2,133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7T23:31:07.40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B9C20F-9951-4C73-9EAE-ABC842B75F3F}" type="datetimeFigureOut">
              <a:rPr lang="en-US" smtClean="0"/>
              <a:t>11/10/2023</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ED61F580-A9C0-4DA9-97CB-1A9F6EFBA703}"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98141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B9C20F-9951-4C73-9EAE-ABC842B75F3F}"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1F580-A9C0-4DA9-97CB-1A9F6EFBA703}"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50919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B9C20F-9951-4C73-9EAE-ABC842B75F3F}"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1F580-A9C0-4DA9-97CB-1A9F6EFBA703}"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6749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B9C20F-9951-4C73-9EAE-ABC842B75F3F}" type="datetimeFigureOut">
              <a:rPr lang="en-US" smtClean="0"/>
              <a:t>11/10/2023</a:t>
            </a:fld>
            <a:endParaRPr lang="en-US"/>
          </a:p>
        </p:txBody>
      </p:sp>
      <p:sp>
        <p:nvSpPr>
          <p:cNvPr id="5" name="Footer Placeholder 4"/>
          <p:cNvSpPr>
            <a:spLocks noGrp="1"/>
          </p:cNvSpPr>
          <p:nvPr>
            <p:ph type="ftr" sz="quarter" idx="11"/>
          </p:nvPr>
        </p:nvSpPr>
        <p:spPr>
          <a:xfrm>
            <a:off x="1451579" y="329307"/>
            <a:ext cx="5626774" cy="309201"/>
          </a:xfrm>
        </p:spPr>
        <p:txBody>
          <a:bodyPr/>
          <a:lstStyle/>
          <a:p>
            <a:endParaRPr lang="en-US"/>
          </a:p>
        </p:txBody>
      </p:sp>
      <p:sp>
        <p:nvSpPr>
          <p:cNvPr id="6" name="Slide Number Placeholder 5"/>
          <p:cNvSpPr>
            <a:spLocks noGrp="1"/>
          </p:cNvSpPr>
          <p:nvPr>
            <p:ph type="sldNum" sz="quarter" idx="12"/>
          </p:nvPr>
        </p:nvSpPr>
        <p:spPr>
          <a:xfrm>
            <a:off x="476834" y="798973"/>
            <a:ext cx="811019" cy="503578"/>
          </a:xfrm>
        </p:spPr>
        <p:txBody>
          <a:bodyPr/>
          <a:lstStyle/>
          <a:p>
            <a:fld id="{ED61F580-A9C0-4DA9-97CB-1A9F6EFBA703}" type="slidenum">
              <a:rPr lang="en-US" smtClean="0"/>
              <a:t>‹#›</a:t>
            </a:fld>
            <a:endParaRPr lang="en-US"/>
          </a:p>
        </p:txBody>
      </p:sp>
    </p:spTree>
    <p:extLst>
      <p:ext uri="{BB962C8B-B14F-4D97-AF65-F5344CB8AC3E}">
        <p14:creationId xmlns:p14="http://schemas.microsoft.com/office/powerpoint/2010/main" val="867392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B9C20F-9951-4C73-9EAE-ABC842B75F3F}"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1F580-A9C0-4DA9-97CB-1A9F6EFBA703}" type="slidenum">
              <a:rPr lang="en-US" smtClean="0"/>
              <a:t>‹#›</a:t>
            </a:fld>
            <a:endParaRPr lang="en-US"/>
          </a:p>
        </p:txBody>
      </p:sp>
    </p:spTree>
    <p:extLst>
      <p:ext uri="{BB962C8B-B14F-4D97-AF65-F5344CB8AC3E}">
        <p14:creationId xmlns:p14="http://schemas.microsoft.com/office/powerpoint/2010/main" val="2944045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B9C20F-9951-4C73-9EAE-ABC842B75F3F}"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1F580-A9C0-4DA9-97CB-1A9F6EFBA703}" type="slidenum">
              <a:rPr lang="en-US" smtClean="0"/>
              <a:t>‹#›</a:t>
            </a:fld>
            <a:endParaRPr lang="en-US"/>
          </a:p>
        </p:txBody>
      </p:sp>
    </p:spTree>
    <p:extLst>
      <p:ext uri="{BB962C8B-B14F-4D97-AF65-F5344CB8AC3E}">
        <p14:creationId xmlns:p14="http://schemas.microsoft.com/office/powerpoint/2010/main" val="4021368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B9C20F-9951-4C73-9EAE-ABC842B75F3F}"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61F580-A9C0-4DA9-97CB-1A9F6EFBA703}" type="slidenum">
              <a:rPr lang="en-US" smtClean="0"/>
              <a:t>‹#›</a:t>
            </a:fld>
            <a:endParaRPr lang="en-US"/>
          </a:p>
        </p:txBody>
      </p:sp>
    </p:spTree>
    <p:extLst>
      <p:ext uri="{BB962C8B-B14F-4D97-AF65-F5344CB8AC3E}">
        <p14:creationId xmlns:p14="http://schemas.microsoft.com/office/powerpoint/2010/main" val="2637331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B9C20F-9951-4C73-9EAE-ABC842B75F3F}" type="datetimeFigureOut">
              <a:rPr lang="en-US" smtClean="0"/>
              <a:t>11/10/2023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61F580-A9C0-4DA9-97CB-1A9F6EFBA703}" type="slidenum">
              <a:rPr lang="en-US" smtClean="0"/>
              <a:t>‹#›</a:t>
            </a:fld>
            <a:endParaRPr lang="en-US"/>
          </a:p>
        </p:txBody>
      </p:sp>
    </p:spTree>
    <p:extLst>
      <p:ext uri="{BB962C8B-B14F-4D97-AF65-F5344CB8AC3E}">
        <p14:creationId xmlns:p14="http://schemas.microsoft.com/office/powerpoint/2010/main" val="964826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B9C20F-9951-4C73-9EAE-ABC842B75F3F}" type="datetimeFigureOut">
              <a:rPr lang="en-US" smtClean="0"/>
              <a:t>11/10/2023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61F580-A9C0-4DA9-97CB-1A9F6EFBA703}" type="slidenum">
              <a:rPr lang="en-US" smtClean="0"/>
              <a:t>‹#›</a:t>
            </a:fld>
            <a:endParaRPr lang="en-US"/>
          </a:p>
        </p:txBody>
      </p:sp>
    </p:spTree>
    <p:extLst>
      <p:ext uri="{BB962C8B-B14F-4D97-AF65-F5344CB8AC3E}">
        <p14:creationId xmlns:p14="http://schemas.microsoft.com/office/powerpoint/2010/main" val="3614396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9C20F-9951-4C73-9EAE-ABC842B75F3F}" type="datetimeFigureOut">
              <a:rPr lang="en-US" smtClean="0"/>
              <a:t>11/10/2023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61F580-A9C0-4DA9-97CB-1A9F6EFBA703}" type="slidenum">
              <a:rPr lang="en-US" smtClean="0"/>
              <a:t>‹#›</a:t>
            </a:fld>
            <a:endParaRPr lang="en-US"/>
          </a:p>
        </p:txBody>
      </p:sp>
    </p:spTree>
    <p:extLst>
      <p:ext uri="{BB962C8B-B14F-4D97-AF65-F5344CB8AC3E}">
        <p14:creationId xmlns:p14="http://schemas.microsoft.com/office/powerpoint/2010/main" val="1651684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B9C20F-9951-4C73-9EAE-ABC842B75F3F}"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61F580-A9C0-4DA9-97CB-1A9F6EFBA703}" type="slidenum">
              <a:rPr lang="en-US" smtClean="0"/>
              <a:t>‹#›</a:t>
            </a:fld>
            <a:endParaRPr lang="en-US"/>
          </a:p>
        </p:txBody>
      </p:sp>
    </p:spTree>
    <p:extLst>
      <p:ext uri="{BB962C8B-B14F-4D97-AF65-F5344CB8AC3E}">
        <p14:creationId xmlns:p14="http://schemas.microsoft.com/office/powerpoint/2010/main" val="129881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B9C20F-9951-4C73-9EAE-ABC842B75F3F}"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1F580-A9C0-4DA9-97CB-1A9F6EFBA703}"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596200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E9B9C20F-9951-4C73-9EAE-ABC842B75F3F}" type="datetimeFigureOut">
              <a:rPr lang="en-US" smtClean="0"/>
              <a:t>11/10/2023</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ED61F580-A9C0-4DA9-97CB-1A9F6EFBA703}" type="slidenum">
              <a:rPr lang="en-US" smtClean="0"/>
              <a:t>‹#›</a:t>
            </a:fld>
            <a:endParaRPr lang="en-US"/>
          </a:p>
        </p:txBody>
      </p:sp>
    </p:spTree>
    <p:extLst>
      <p:ext uri="{BB962C8B-B14F-4D97-AF65-F5344CB8AC3E}">
        <p14:creationId xmlns:p14="http://schemas.microsoft.com/office/powerpoint/2010/main" val="1152881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B9C20F-9951-4C73-9EAE-ABC842B75F3F}"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1F580-A9C0-4DA9-97CB-1A9F6EFBA703}" type="slidenum">
              <a:rPr lang="en-US" smtClean="0"/>
              <a:t>‹#›</a:t>
            </a:fld>
            <a:endParaRPr lang="en-US"/>
          </a:p>
        </p:txBody>
      </p:sp>
    </p:spTree>
    <p:extLst>
      <p:ext uri="{BB962C8B-B14F-4D97-AF65-F5344CB8AC3E}">
        <p14:creationId xmlns:p14="http://schemas.microsoft.com/office/powerpoint/2010/main" val="35101577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B9C20F-9951-4C73-9EAE-ABC842B75F3F}"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1F580-A9C0-4DA9-97CB-1A9F6EFBA703}" type="slidenum">
              <a:rPr lang="en-US" smtClean="0"/>
              <a:t>‹#›</a:t>
            </a:fld>
            <a:endParaRPr lang="en-US"/>
          </a:p>
        </p:txBody>
      </p:sp>
    </p:spTree>
    <p:extLst>
      <p:ext uri="{BB962C8B-B14F-4D97-AF65-F5344CB8AC3E}">
        <p14:creationId xmlns:p14="http://schemas.microsoft.com/office/powerpoint/2010/main" val="3069556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B9C20F-9951-4C73-9EAE-ABC842B75F3F}"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1F580-A9C0-4DA9-97CB-1A9F6EFBA703}"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9158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B9C20F-9951-4C73-9EAE-ABC842B75F3F}"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61F580-A9C0-4DA9-97CB-1A9F6EFBA703}"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72225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B9C20F-9951-4C73-9EAE-ABC842B75F3F}" type="datetimeFigureOut">
              <a:rPr lang="en-US" smtClean="0"/>
              <a:t>11/10/2023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61F580-A9C0-4DA9-97CB-1A9F6EFBA703}"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5096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B9C20F-9951-4C73-9EAE-ABC842B75F3F}" type="datetimeFigureOut">
              <a:rPr lang="en-US" smtClean="0"/>
              <a:t>11/10/2023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61F580-A9C0-4DA9-97CB-1A9F6EFBA703}"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46312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9C20F-9951-4C73-9EAE-ABC842B75F3F}" type="datetimeFigureOut">
              <a:rPr lang="en-US" smtClean="0"/>
              <a:t>11/10/2023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61F580-A9C0-4DA9-97CB-1A9F6EFBA703}" type="slidenum">
              <a:rPr lang="en-US" smtClean="0"/>
              <a:t>‹#›</a:t>
            </a:fld>
            <a:endParaRPr lang="en-US"/>
          </a:p>
        </p:txBody>
      </p:sp>
    </p:spTree>
    <p:extLst>
      <p:ext uri="{BB962C8B-B14F-4D97-AF65-F5344CB8AC3E}">
        <p14:creationId xmlns:p14="http://schemas.microsoft.com/office/powerpoint/2010/main" val="1299021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B9C20F-9951-4C73-9EAE-ABC842B75F3F}"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61F580-A9C0-4DA9-97CB-1A9F6EFBA703}"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94569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E9B9C20F-9951-4C73-9EAE-ABC842B75F3F}" type="datetimeFigureOut">
              <a:rPr lang="en-US" smtClean="0"/>
              <a:t>11/10/2023</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ED61F580-A9C0-4DA9-97CB-1A9F6EFBA703}"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27100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9B9C20F-9951-4C73-9EAE-ABC842B75F3F}" type="datetimeFigureOut">
              <a:rPr lang="en-US" smtClean="0"/>
              <a:t>11/10/2023</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ED61F580-A9C0-4DA9-97CB-1A9F6EFBA703}"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92367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9B9C20F-9951-4C73-9EAE-ABC842B75F3F}" type="datetimeFigureOut">
              <a:rPr lang="en-US" smtClean="0"/>
              <a:t>11/10/2023</a:t>
            </a:fld>
            <a:endParaRPr lang="en-US"/>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ED61F580-A9C0-4DA9-97CB-1A9F6EFBA703}" type="slidenum">
              <a:rPr lang="en-US" smtClean="0"/>
              <a:t>‹#›</a:t>
            </a:fld>
            <a:endParaRPr lang="en-US"/>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7550599"/>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customXml" Target="../ink/ink4.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customXml" Target="../ink/ink1.xml"/><Relationship Id="rId11" Type="http://schemas.openxmlformats.org/officeDocument/2006/relationships/image" Target="../media/image19.png"/><Relationship Id="rId5" Type="http://schemas.openxmlformats.org/officeDocument/2006/relationships/image" Target="../media/image16.PNG"/><Relationship Id="rId10" Type="http://schemas.openxmlformats.org/officeDocument/2006/relationships/customXml" Target="../ink/ink3.xml"/><Relationship Id="rId4" Type="http://schemas.openxmlformats.org/officeDocument/2006/relationships/image" Target="../media/image15.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customXml" Target="../ink/ink5.xml"/><Relationship Id="rId7" Type="http://schemas.openxmlformats.org/officeDocument/2006/relationships/customXml" Target="../ink/ink7.xml"/><Relationship Id="rId2" Type="http://schemas.openxmlformats.org/officeDocument/2006/relationships/image" Target="../media/image26.PNG"/><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customXml" Target="../ink/ink6.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customXml" Target="../ink/ink8.xml"/><Relationship Id="rId7" Type="http://schemas.openxmlformats.org/officeDocument/2006/relationships/customXml" Target="../ink/ink10.xml"/><Relationship Id="rId12"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32.png"/><Relationship Id="rId11" Type="http://schemas.openxmlformats.org/officeDocument/2006/relationships/customXml" Target="../ink/ink12.xml"/><Relationship Id="rId5" Type="http://schemas.openxmlformats.org/officeDocument/2006/relationships/customXml" Target="../ink/ink9.xml"/><Relationship Id="rId10" Type="http://schemas.openxmlformats.org/officeDocument/2006/relationships/image" Target="../media/image34.png"/><Relationship Id="rId4" Type="http://schemas.openxmlformats.org/officeDocument/2006/relationships/image" Target="../media/image31.png"/><Relationship Id="rId9" Type="http://schemas.openxmlformats.org/officeDocument/2006/relationships/customXml" Target="../ink/ink11.xml"/></Relationships>
</file>

<file path=ppt/slides/_rels/slide31.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customXml" Target="../ink/ink18.xml"/><Relationship Id="rId18" Type="http://schemas.openxmlformats.org/officeDocument/2006/relationships/image" Target="../media/image44.png"/><Relationship Id="rId3" Type="http://schemas.openxmlformats.org/officeDocument/2006/relationships/customXml" Target="../ink/ink13.xml"/><Relationship Id="rId7" Type="http://schemas.openxmlformats.org/officeDocument/2006/relationships/customXml" Target="../ink/ink15.xml"/><Relationship Id="rId12" Type="http://schemas.openxmlformats.org/officeDocument/2006/relationships/image" Target="../media/image41.png"/><Relationship Id="rId17" Type="http://schemas.openxmlformats.org/officeDocument/2006/relationships/customXml" Target="../ink/ink20.xml"/><Relationship Id="rId2" Type="http://schemas.openxmlformats.org/officeDocument/2006/relationships/image" Target="../media/image36.PNG"/><Relationship Id="rId16"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customXml" Target="../ink/ink17.xml"/><Relationship Id="rId5" Type="http://schemas.openxmlformats.org/officeDocument/2006/relationships/customXml" Target="../ink/ink14.xml"/><Relationship Id="rId15" Type="http://schemas.openxmlformats.org/officeDocument/2006/relationships/customXml" Target="../ink/ink19.xml"/><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customXml" Target="../ink/ink16.xml"/><Relationship Id="rId14" Type="http://schemas.openxmlformats.org/officeDocument/2006/relationships/image" Target="../media/image4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B151E-46A7-A978-9CF0-01743C64932A}"/>
              </a:ext>
            </a:extLst>
          </p:cNvPr>
          <p:cNvSpPr>
            <a:spLocks noGrp="1"/>
          </p:cNvSpPr>
          <p:nvPr>
            <p:ph type="ctrTitle"/>
          </p:nvPr>
        </p:nvSpPr>
        <p:spPr>
          <a:xfrm>
            <a:off x="2295143" y="-370737"/>
            <a:ext cx="9729217" cy="3872252"/>
          </a:xfrm>
        </p:spPr>
        <p:txBody>
          <a:bodyPr>
            <a:normAutofit/>
          </a:bodyPr>
          <a:lstStyle/>
          <a:p>
            <a:r>
              <a:rPr lang="en-US" dirty="0"/>
              <a:t>what makes good regulation and why good regulations matter</a:t>
            </a:r>
          </a:p>
        </p:txBody>
      </p:sp>
      <p:sp>
        <p:nvSpPr>
          <p:cNvPr id="4" name="TextBox 3">
            <a:extLst>
              <a:ext uri="{FF2B5EF4-FFF2-40B4-BE49-F238E27FC236}">
                <a16:creationId xmlns:a16="http://schemas.microsoft.com/office/drawing/2014/main" id="{BDF86482-C484-7196-E31F-46C66328E4E9}"/>
              </a:ext>
            </a:extLst>
          </p:cNvPr>
          <p:cNvSpPr txBox="1"/>
          <p:nvPr/>
        </p:nvSpPr>
        <p:spPr>
          <a:xfrm>
            <a:off x="7288911" y="4686591"/>
            <a:ext cx="3319272" cy="1477328"/>
          </a:xfrm>
          <a:prstGeom prst="rect">
            <a:avLst/>
          </a:prstGeom>
          <a:noFill/>
        </p:spPr>
        <p:txBody>
          <a:bodyPr wrap="square" rtlCol="0">
            <a:spAutoFit/>
          </a:bodyPr>
          <a:lstStyle/>
          <a:p>
            <a:r>
              <a:rPr lang="en-US" dirty="0"/>
              <a:t>Zachary Ogaz, General Counsel, New Mexico Environment Dept.</a:t>
            </a:r>
          </a:p>
          <a:p>
            <a:endParaRPr lang="en-US" dirty="0"/>
          </a:p>
          <a:p>
            <a:r>
              <a:rPr lang="en-US" dirty="0"/>
              <a:t>November 13, 2023</a:t>
            </a:r>
          </a:p>
          <a:p>
            <a:endParaRPr lang="en-US" dirty="0"/>
          </a:p>
        </p:txBody>
      </p:sp>
      <p:sp>
        <p:nvSpPr>
          <p:cNvPr id="6" name="TextBox 5">
            <a:extLst>
              <a:ext uri="{FF2B5EF4-FFF2-40B4-BE49-F238E27FC236}">
                <a16:creationId xmlns:a16="http://schemas.microsoft.com/office/drawing/2014/main" id="{5C56A77C-09F2-3686-D643-059CA0483C9A}"/>
              </a:ext>
            </a:extLst>
          </p:cNvPr>
          <p:cNvSpPr txBox="1"/>
          <p:nvPr/>
        </p:nvSpPr>
        <p:spPr>
          <a:xfrm>
            <a:off x="1583818" y="4540594"/>
            <a:ext cx="3319272" cy="646331"/>
          </a:xfrm>
          <a:prstGeom prst="rect">
            <a:avLst/>
          </a:prstGeom>
          <a:noFill/>
        </p:spPr>
        <p:txBody>
          <a:bodyPr wrap="square" rtlCol="0">
            <a:spAutoFit/>
          </a:bodyPr>
          <a:lstStyle/>
          <a:p>
            <a:endParaRPr lang="en-US" dirty="0"/>
          </a:p>
          <a:p>
            <a:endParaRPr lang="en-US" dirty="0"/>
          </a:p>
        </p:txBody>
      </p:sp>
    </p:spTree>
    <p:extLst>
      <p:ext uri="{BB962C8B-B14F-4D97-AF65-F5344CB8AC3E}">
        <p14:creationId xmlns:p14="http://schemas.microsoft.com/office/powerpoint/2010/main" val="997279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67446-6EC4-C9B1-493A-F5269E1AE49D}"/>
              </a:ext>
            </a:extLst>
          </p:cNvPr>
          <p:cNvSpPr>
            <a:spLocks noGrp="1"/>
          </p:cNvSpPr>
          <p:nvPr>
            <p:ph type="title"/>
          </p:nvPr>
        </p:nvSpPr>
        <p:spPr/>
        <p:txBody>
          <a:bodyPr>
            <a:normAutofit/>
          </a:bodyPr>
          <a:lstStyle/>
          <a:p>
            <a:pPr algn="ctr"/>
            <a:r>
              <a:rPr lang="en-US" sz="4800" dirty="0"/>
              <a:t>Tri-state v. </a:t>
            </a:r>
            <a:r>
              <a:rPr lang="en-US" sz="4800" dirty="0" err="1"/>
              <a:t>d’antonio</a:t>
            </a:r>
            <a:endParaRPr lang="en-US" sz="4800" dirty="0"/>
          </a:p>
        </p:txBody>
      </p:sp>
      <p:sp>
        <p:nvSpPr>
          <p:cNvPr id="3" name="Content Placeholder 2">
            <a:extLst>
              <a:ext uri="{FF2B5EF4-FFF2-40B4-BE49-F238E27FC236}">
                <a16:creationId xmlns:a16="http://schemas.microsoft.com/office/drawing/2014/main" id="{6F4165AF-F2AF-4BA1-3C16-C3092672A62E}"/>
              </a:ext>
            </a:extLst>
          </p:cNvPr>
          <p:cNvSpPr>
            <a:spLocks noGrp="1"/>
          </p:cNvSpPr>
          <p:nvPr>
            <p:ph type="body" idx="1"/>
          </p:nvPr>
        </p:nvSpPr>
        <p:spPr/>
        <p:txBody>
          <a:bodyPr>
            <a:normAutofit fontScale="25000" lnSpcReduction="20000"/>
          </a:bodyPr>
          <a:lstStyle/>
          <a:p>
            <a:r>
              <a:rPr lang="it-IT" sz="7200" i="1" dirty="0"/>
              <a:t>Tri-State Generation Transmission Assn. v. D’Antonio</a:t>
            </a:r>
            <a:r>
              <a:rPr lang="it-IT" sz="7200" dirty="0"/>
              <a:t>, 2012-NMSC-039, 289 P.3d 1232</a:t>
            </a:r>
          </a:p>
          <a:p>
            <a:endParaRPr lang="it-IT" sz="7200" dirty="0"/>
          </a:p>
          <a:p>
            <a:r>
              <a:rPr lang="it-IT" sz="7200" dirty="0"/>
              <a:t>Separation of Powers Issues – Did the Office of the State Engineer have the authority to promulgate Active Water Resource Management regulations (AWRM)-  19.25.13.6 NMAC?</a:t>
            </a:r>
          </a:p>
          <a:p>
            <a:endParaRPr lang="en-US" dirty="0"/>
          </a:p>
        </p:txBody>
      </p:sp>
    </p:spTree>
    <p:extLst>
      <p:ext uri="{BB962C8B-B14F-4D97-AF65-F5344CB8AC3E}">
        <p14:creationId xmlns:p14="http://schemas.microsoft.com/office/powerpoint/2010/main" val="4006461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A30A7-D012-32BA-F394-50F4D11600EF}"/>
              </a:ext>
            </a:extLst>
          </p:cNvPr>
          <p:cNvSpPr>
            <a:spLocks noGrp="1"/>
          </p:cNvSpPr>
          <p:nvPr>
            <p:ph type="title"/>
          </p:nvPr>
        </p:nvSpPr>
        <p:spPr/>
        <p:txBody>
          <a:bodyPr/>
          <a:lstStyle/>
          <a:p>
            <a:r>
              <a:rPr lang="en-US" dirty="0"/>
              <a:t>Tri </a:t>
            </a:r>
            <a:r>
              <a:rPr lang="en-US" dirty="0" err="1"/>
              <a:t>STate</a:t>
            </a:r>
            <a:endParaRPr lang="en-US" dirty="0"/>
          </a:p>
        </p:txBody>
      </p:sp>
      <p:pic>
        <p:nvPicPr>
          <p:cNvPr id="5" name="Content Placeholder 4" descr="A close up of black text&#10;&#10;Description automatically generated">
            <a:extLst>
              <a:ext uri="{FF2B5EF4-FFF2-40B4-BE49-F238E27FC236}">
                <a16:creationId xmlns:a16="http://schemas.microsoft.com/office/drawing/2014/main" id="{19612212-7494-44DA-2B44-6216333529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6685" y="880724"/>
            <a:ext cx="5809315" cy="2017491"/>
          </a:xfrm>
        </p:spPr>
      </p:pic>
      <p:pic>
        <p:nvPicPr>
          <p:cNvPr id="7" name="Picture 6" descr="A close-up of a sign&#10;&#10;Description automatically generated">
            <a:extLst>
              <a:ext uri="{FF2B5EF4-FFF2-40B4-BE49-F238E27FC236}">
                <a16:creationId xmlns:a16="http://schemas.microsoft.com/office/drawing/2014/main" id="{1D34279D-40AF-A4A6-A1DB-25C906E94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685" y="2898216"/>
            <a:ext cx="5809316" cy="1045150"/>
          </a:xfrm>
          <a:prstGeom prst="rect">
            <a:avLst/>
          </a:prstGeom>
        </p:spPr>
      </p:pic>
      <p:pic>
        <p:nvPicPr>
          <p:cNvPr id="9" name="Picture 8" descr="A white background with black text&#10;&#10;Description automatically generated">
            <a:extLst>
              <a:ext uri="{FF2B5EF4-FFF2-40B4-BE49-F238E27FC236}">
                <a16:creationId xmlns:a16="http://schemas.microsoft.com/office/drawing/2014/main" id="{6E04AF94-661B-E70C-0D26-9C83D4CE32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6660" y="880725"/>
            <a:ext cx="5245316" cy="2504006"/>
          </a:xfrm>
          <a:prstGeom prst="rect">
            <a:avLst/>
          </a:prstGeom>
        </p:spPr>
      </p:pic>
      <p:pic>
        <p:nvPicPr>
          <p:cNvPr id="11" name="Picture 10" descr="A close up of a text&#10;&#10;Description automatically generated">
            <a:extLst>
              <a:ext uri="{FF2B5EF4-FFF2-40B4-BE49-F238E27FC236}">
                <a16:creationId xmlns:a16="http://schemas.microsoft.com/office/drawing/2014/main" id="{9860D997-EF5F-8CC9-BDD3-5639D0D193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6660" y="3384730"/>
            <a:ext cx="5245317" cy="1685069"/>
          </a:xfrm>
          <a:prstGeom prst="rect">
            <a:avLst/>
          </a:prstGeom>
        </p:spPr>
      </p:pic>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8FE72D4D-78BF-508C-EB69-A99B4BD9342D}"/>
                  </a:ext>
                </a:extLst>
              </p14:cNvPr>
              <p14:cNvContentPartPr/>
              <p14:nvPr/>
            </p14:nvContentPartPr>
            <p14:xfrm>
              <a:off x="7571032" y="999427"/>
              <a:ext cx="4024800" cy="86760"/>
            </p14:xfrm>
          </p:contentPart>
        </mc:Choice>
        <mc:Fallback xmlns="">
          <p:pic>
            <p:nvPicPr>
              <p:cNvPr id="12" name="Ink 11">
                <a:extLst>
                  <a:ext uri="{FF2B5EF4-FFF2-40B4-BE49-F238E27FC236}">
                    <a16:creationId xmlns:a16="http://schemas.microsoft.com/office/drawing/2014/main" id="{8FE72D4D-78BF-508C-EB69-A99B4BD9342D}"/>
                  </a:ext>
                </a:extLst>
              </p:cNvPr>
              <p:cNvPicPr/>
              <p:nvPr/>
            </p:nvPicPr>
            <p:blipFill>
              <a:blip r:embed="rId7"/>
              <a:stretch>
                <a:fillRect/>
              </a:stretch>
            </p:blipFill>
            <p:spPr>
              <a:xfrm>
                <a:off x="7517392" y="891427"/>
                <a:ext cx="413244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2B3DC0B3-07F6-3D5B-D8AB-5F32A518BFAE}"/>
                  </a:ext>
                </a:extLst>
              </p14:cNvPr>
              <p14:cNvContentPartPr/>
              <p14:nvPr/>
            </p14:nvContentPartPr>
            <p14:xfrm>
              <a:off x="6528472" y="1264027"/>
              <a:ext cx="2640960" cy="26640"/>
            </p14:xfrm>
          </p:contentPart>
        </mc:Choice>
        <mc:Fallback xmlns="">
          <p:pic>
            <p:nvPicPr>
              <p:cNvPr id="13" name="Ink 12">
                <a:extLst>
                  <a:ext uri="{FF2B5EF4-FFF2-40B4-BE49-F238E27FC236}">
                    <a16:creationId xmlns:a16="http://schemas.microsoft.com/office/drawing/2014/main" id="{2B3DC0B3-07F6-3D5B-D8AB-5F32A518BFAE}"/>
                  </a:ext>
                </a:extLst>
              </p:cNvPr>
              <p:cNvPicPr/>
              <p:nvPr/>
            </p:nvPicPr>
            <p:blipFill>
              <a:blip r:embed="rId9"/>
              <a:stretch>
                <a:fillRect/>
              </a:stretch>
            </p:blipFill>
            <p:spPr>
              <a:xfrm>
                <a:off x="6474832" y="1156387"/>
                <a:ext cx="27486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F1071575-CAEA-A1E6-9A56-78141967CBCF}"/>
                  </a:ext>
                </a:extLst>
              </p14:cNvPr>
              <p14:cNvContentPartPr/>
              <p14:nvPr/>
            </p14:nvContentPartPr>
            <p14:xfrm>
              <a:off x="6981712" y="1519627"/>
              <a:ext cx="4629600" cy="88200"/>
            </p14:xfrm>
          </p:contentPart>
        </mc:Choice>
        <mc:Fallback xmlns="">
          <p:pic>
            <p:nvPicPr>
              <p:cNvPr id="14" name="Ink 13">
                <a:extLst>
                  <a:ext uri="{FF2B5EF4-FFF2-40B4-BE49-F238E27FC236}">
                    <a16:creationId xmlns:a16="http://schemas.microsoft.com/office/drawing/2014/main" id="{F1071575-CAEA-A1E6-9A56-78141967CBCF}"/>
                  </a:ext>
                </a:extLst>
              </p:cNvPr>
              <p:cNvPicPr/>
              <p:nvPr/>
            </p:nvPicPr>
            <p:blipFill>
              <a:blip r:embed="rId11"/>
              <a:stretch>
                <a:fillRect/>
              </a:stretch>
            </p:blipFill>
            <p:spPr>
              <a:xfrm>
                <a:off x="6927712" y="1411627"/>
                <a:ext cx="473724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19BEB3AD-01B9-61A2-B7A1-F8779F8CF663}"/>
                  </a:ext>
                </a:extLst>
              </p14:cNvPr>
              <p14:cNvContentPartPr/>
              <p14:nvPr/>
            </p14:nvContentPartPr>
            <p14:xfrm>
              <a:off x="6955792" y="1785307"/>
              <a:ext cx="1905120" cy="68760"/>
            </p14:xfrm>
          </p:contentPart>
        </mc:Choice>
        <mc:Fallback xmlns="">
          <p:pic>
            <p:nvPicPr>
              <p:cNvPr id="15" name="Ink 14">
                <a:extLst>
                  <a:ext uri="{FF2B5EF4-FFF2-40B4-BE49-F238E27FC236}">
                    <a16:creationId xmlns:a16="http://schemas.microsoft.com/office/drawing/2014/main" id="{19BEB3AD-01B9-61A2-B7A1-F8779F8CF663}"/>
                  </a:ext>
                </a:extLst>
              </p:cNvPr>
              <p:cNvPicPr/>
              <p:nvPr/>
            </p:nvPicPr>
            <p:blipFill>
              <a:blip r:embed="rId13"/>
              <a:stretch>
                <a:fillRect/>
              </a:stretch>
            </p:blipFill>
            <p:spPr>
              <a:xfrm>
                <a:off x="6901792" y="1677667"/>
                <a:ext cx="2012760" cy="284400"/>
              </a:xfrm>
              <a:prstGeom prst="rect">
                <a:avLst/>
              </a:prstGeom>
            </p:spPr>
          </p:pic>
        </mc:Fallback>
      </mc:AlternateContent>
    </p:spTree>
    <p:extLst>
      <p:ext uri="{BB962C8B-B14F-4D97-AF65-F5344CB8AC3E}">
        <p14:creationId xmlns:p14="http://schemas.microsoft.com/office/powerpoint/2010/main" val="414075796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83054-8180-C1BF-9205-980280A8BAA1}"/>
              </a:ext>
            </a:extLst>
          </p:cNvPr>
          <p:cNvSpPr>
            <a:spLocks noGrp="1"/>
          </p:cNvSpPr>
          <p:nvPr>
            <p:ph type="title"/>
          </p:nvPr>
        </p:nvSpPr>
        <p:spPr/>
        <p:txBody>
          <a:bodyPr/>
          <a:lstStyle/>
          <a:p>
            <a:r>
              <a:rPr lang="en-US" dirty="0"/>
              <a:t>Arguments made by tri-state</a:t>
            </a:r>
          </a:p>
        </p:txBody>
      </p:sp>
      <p:sp>
        <p:nvSpPr>
          <p:cNvPr id="3" name="Content Placeholder 2">
            <a:extLst>
              <a:ext uri="{FF2B5EF4-FFF2-40B4-BE49-F238E27FC236}">
                <a16:creationId xmlns:a16="http://schemas.microsoft.com/office/drawing/2014/main" id="{B372DDFB-1A3D-41E5-A7E6-57F168B4C54F}"/>
              </a:ext>
            </a:extLst>
          </p:cNvPr>
          <p:cNvSpPr>
            <a:spLocks noGrp="1"/>
          </p:cNvSpPr>
          <p:nvPr>
            <p:ph idx="1"/>
          </p:nvPr>
        </p:nvSpPr>
        <p:spPr/>
        <p:txBody>
          <a:bodyPr/>
          <a:lstStyle/>
          <a:p>
            <a:r>
              <a:rPr lang="en-US" dirty="0"/>
              <a:t>The AWRM regulations violated </a:t>
            </a:r>
            <a:r>
              <a:rPr lang="en-US" b="1" dirty="0"/>
              <a:t>separation of powers </a:t>
            </a:r>
            <a:r>
              <a:rPr lang="en-US" dirty="0"/>
              <a:t>principles – the State Engineer did not have the authority to issue AWRM, and usurped the power of the judiciary because water priorities could only be determined by an adjudication court.</a:t>
            </a:r>
          </a:p>
          <a:p>
            <a:r>
              <a:rPr lang="en-US" b="1" dirty="0"/>
              <a:t>Due process </a:t>
            </a:r>
            <a:r>
              <a:rPr lang="en-US" dirty="0"/>
              <a:t>was violated – deprivation of a water right; and delay between preliminary administration and resolution after hearing was too great </a:t>
            </a:r>
          </a:p>
          <a:p>
            <a:r>
              <a:rPr lang="en-US" dirty="0"/>
              <a:t>Regulations were too </a:t>
            </a:r>
            <a:r>
              <a:rPr lang="en-US" b="1" dirty="0"/>
              <a:t>vague</a:t>
            </a:r>
            <a:r>
              <a:rPr lang="en-US" dirty="0"/>
              <a:t> to be enforced consistently- there was no clear or meaningful standard to judge the best available evidence used by the State Engineer</a:t>
            </a:r>
          </a:p>
        </p:txBody>
      </p:sp>
    </p:spTree>
    <p:extLst>
      <p:ext uri="{BB962C8B-B14F-4D97-AF65-F5344CB8AC3E}">
        <p14:creationId xmlns:p14="http://schemas.microsoft.com/office/powerpoint/2010/main" val="3865177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E01A5-2424-C194-A97C-220E917F5928}"/>
              </a:ext>
            </a:extLst>
          </p:cNvPr>
          <p:cNvSpPr>
            <a:spLocks noGrp="1"/>
          </p:cNvSpPr>
          <p:nvPr>
            <p:ph type="title"/>
          </p:nvPr>
        </p:nvSpPr>
        <p:spPr/>
        <p:txBody>
          <a:bodyPr/>
          <a:lstStyle/>
          <a:p>
            <a:r>
              <a:rPr lang="en-US" dirty="0"/>
              <a:t>NM supreme court decided against tri-state</a:t>
            </a:r>
          </a:p>
        </p:txBody>
      </p:sp>
      <p:sp>
        <p:nvSpPr>
          <p:cNvPr id="3" name="Content Placeholder 2">
            <a:extLst>
              <a:ext uri="{FF2B5EF4-FFF2-40B4-BE49-F238E27FC236}">
                <a16:creationId xmlns:a16="http://schemas.microsoft.com/office/drawing/2014/main" id="{426732E7-6F9B-BA33-9EA1-26FFEF7D3F06}"/>
              </a:ext>
            </a:extLst>
          </p:cNvPr>
          <p:cNvSpPr>
            <a:spLocks noGrp="1"/>
          </p:cNvSpPr>
          <p:nvPr>
            <p:ph sz="half" idx="1"/>
          </p:nvPr>
        </p:nvSpPr>
        <p:spPr/>
        <p:txBody>
          <a:bodyPr>
            <a:noAutofit/>
          </a:bodyPr>
          <a:lstStyle/>
          <a:p>
            <a:pPr marL="685800" marR="0" lvl="1" indent="-228600" algn="l" defTabSz="914400" rtl="0" eaLnBrk="1" fontAlgn="auto" latinLnBrk="0" hangingPunct="1">
              <a:lnSpc>
                <a:spcPct val="120000"/>
              </a:lnSpc>
              <a:spcBef>
                <a:spcPts val="500"/>
              </a:spcBef>
              <a:spcAft>
                <a:spcPts val="0"/>
              </a:spcAft>
              <a:buClr>
                <a:srgbClr val="B71E42"/>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AWRM did not violate separation of powers principles; </a:t>
            </a:r>
          </a:p>
          <a:p>
            <a:pPr marL="685800" marR="0" lvl="1" indent="-228600" algn="l" defTabSz="914400" rtl="0" eaLnBrk="1" fontAlgn="auto" latinLnBrk="0" hangingPunct="1">
              <a:lnSpc>
                <a:spcPct val="120000"/>
              </a:lnSpc>
              <a:spcBef>
                <a:spcPts val="500"/>
              </a:spcBef>
              <a:spcAft>
                <a:spcPts val="0"/>
              </a:spcAft>
              <a:buClr>
                <a:srgbClr val="B71E42"/>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The newly promulgated Section 72-2-9.1provided new authority to the already broad authority of the State Engineer</a:t>
            </a:r>
          </a:p>
          <a:p>
            <a:pPr marL="685800" marR="0" lvl="1" indent="-228600" algn="l" defTabSz="914400" rtl="0" eaLnBrk="1" fontAlgn="auto" latinLnBrk="0" hangingPunct="1">
              <a:lnSpc>
                <a:spcPct val="120000"/>
              </a:lnSpc>
              <a:spcBef>
                <a:spcPts val="500"/>
              </a:spcBef>
              <a:spcAft>
                <a:spcPts val="0"/>
              </a:spcAft>
              <a:buClr>
                <a:srgbClr val="B71E42"/>
              </a:buClr>
              <a:buSzPct val="100000"/>
              <a:buFont typeface="Arial" panose="020B0604020202020204" pitchFamily="34" charset="0"/>
              <a:buChar char="•"/>
              <a:tabLst/>
              <a:defRPr/>
            </a:pPr>
            <a:r>
              <a:rPr lang="en-US" sz="2000" dirty="0">
                <a:solidFill>
                  <a:prstClr val="black"/>
                </a:solidFill>
                <a:latin typeface="Gill Sans MT" panose="020B0502020104020203"/>
              </a:rPr>
              <a:t>State Engineer was simply exercising its authority to administer water rights outside of the adjudication process.</a:t>
            </a:r>
            <a:endPar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6" name="Content Placeholder 5" descr="A close up of a document&#10;&#10;Description automatically generated">
            <a:extLst>
              <a:ext uri="{FF2B5EF4-FFF2-40B4-BE49-F238E27FC236}">
                <a16:creationId xmlns:a16="http://schemas.microsoft.com/office/drawing/2014/main" id="{BD5AD68E-95FA-96D0-E5B6-C12C2C976E4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54446" y="2010877"/>
            <a:ext cx="4945254" cy="3587489"/>
          </a:xfrm>
        </p:spPr>
      </p:pic>
    </p:spTree>
    <p:extLst>
      <p:ext uri="{BB962C8B-B14F-4D97-AF65-F5344CB8AC3E}">
        <p14:creationId xmlns:p14="http://schemas.microsoft.com/office/powerpoint/2010/main" val="2989144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E01A5-2424-C194-A97C-220E917F5928}"/>
              </a:ext>
            </a:extLst>
          </p:cNvPr>
          <p:cNvSpPr>
            <a:spLocks noGrp="1"/>
          </p:cNvSpPr>
          <p:nvPr>
            <p:ph type="title"/>
          </p:nvPr>
        </p:nvSpPr>
        <p:spPr/>
        <p:txBody>
          <a:bodyPr/>
          <a:lstStyle/>
          <a:p>
            <a:r>
              <a:rPr lang="en-US" dirty="0"/>
              <a:t>NM supreme court decided against tri-state</a:t>
            </a:r>
          </a:p>
        </p:txBody>
      </p:sp>
      <p:sp>
        <p:nvSpPr>
          <p:cNvPr id="3" name="Content Placeholder 2">
            <a:extLst>
              <a:ext uri="{FF2B5EF4-FFF2-40B4-BE49-F238E27FC236}">
                <a16:creationId xmlns:a16="http://schemas.microsoft.com/office/drawing/2014/main" id="{426732E7-6F9B-BA33-9EA1-26FFEF7D3F06}"/>
              </a:ext>
            </a:extLst>
          </p:cNvPr>
          <p:cNvSpPr>
            <a:spLocks noGrp="1"/>
          </p:cNvSpPr>
          <p:nvPr>
            <p:ph idx="1"/>
          </p:nvPr>
        </p:nvSpPr>
        <p:spPr/>
        <p:txBody>
          <a:bodyPr>
            <a:normAutofit/>
          </a:bodyPr>
          <a:lstStyle/>
          <a:p>
            <a:pPr marL="685800" marR="0" lvl="1" indent="-228600" algn="l" defTabSz="914400" rtl="0" eaLnBrk="1" fontAlgn="auto" latinLnBrk="0" hangingPunct="1">
              <a:lnSpc>
                <a:spcPct val="120000"/>
              </a:lnSpc>
              <a:spcBef>
                <a:spcPts val="500"/>
              </a:spcBef>
              <a:spcAft>
                <a:spcPts val="0"/>
              </a:spcAft>
              <a:buClr>
                <a:srgbClr val="B71E42"/>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AWRM did not violate due process</a:t>
            </a:r>
          </a:p>
          <a:p>
            <a:pPr lvl="2">
              <a:buClr>
                <a:srgbClr val="B71E42"/>
              </a:buClr>
              <a:defRPr/>
            </a:pPr>
            <a:r>
              <a:rPr lang="en-US" dirty="0">
                <a:solidFill>
                  <a:prstClr val="black"/>
                </a:solidFill>
                <a:latin typeface="Gill Sans MT" panose="020B0502020104020203"/>
              </a:rPr>
              <a:t>Regulation of a water right does not amount to a deprivation</a:t>
            </a:r>
          </a:p>
          <a:p>
            <a:pPr lvl="1">
              <a:buClr>
                <a:srgbClr val="B71E42"/>
              </a:buClr>
              <a:defRPr/>
            </a:pPr>
            <a:endParaRPr lang="en-US" dirty="0">
              <a:solidFill>
                <a:prstClr val="black"/>
              </a:solidFill>
              <a:latin typeface="Gill Sans MT" panose="020B0502020104020203"/>
            </a:endParaRPr>
          </a:p>
          <a:p>
            <a:pPr lvl="1">
              <a:buClr>
                <a:srgbClr val="B71E42"/>
              </a:buClr>
              <a:defRPr/>
            </a:pPr>
            <a:r>
              <a:rPr lang="en-US" sz="2400" dirty="0">
                <a:solidFill>
                  <a:prstClr val="black"/>
                </a:solidFill>
                <a:latin typeface="Gill Sans MT" panose="020B0502020104020203"/>
              </a:rPr>
              <a:t>Best available evidence was not unconstitutionally vague</a:t>
            </a:r>
          </a:p>
          <a:p>
            <a:pPr lvl="2">
              <a:buClr>
                <a:srgbClr val="B71E42"/>
              </a:buClr>
              <a:defRPr/>
            </a:pPr>
            <a:r>
              <a:rPr lang="en-US" dirty="0">
                <a:solidFill>
                  <a:prstClr val="black"/>
                </a:solidFill>
                <a:latin typeface="Gill Sans MT" panose="020B0502020104020203"/>
              </a:rPr>
              <a:t>See </a:t>
            </a:r>
            <a:r>
              <a:rPr lang="en-US" i="1" dirty="0" err="1">
                <a:solidFill>
                  <a:prstClr val="black"/>
                </a:solidFill>
                <a:latin typeface="Gill Sans MT" panose="020B0502020104020203"/>
              </a:rPr>
              <a:t>Bokum</a:t>
            </a:r>
            <a:r>
              <a:rPr lang="en-US" i="1" dirty="0">
                <a:solidFill>
                  <a:prstClr val="black"/>
                </a:solidFill>
                <a:latin typeface="Gill Sans MT" panose="020B0502020104020203"/>
              </a:rPr>
              <a:t> Res. Corp. v. N.M. Water Quality Control Comm'n</a:t>
            </a:r>
            <a:r>
              <a:rPr lang="en-US" dirty="0">
                <a:solidFill>
                  <a:prstClr val="black"/>
                </a:solidFill>
                <a:latin typeface="Gill Sans MT" panose="020B0502020104020203"/>
              </a:rPr>
              <a:t>, 93 N.M. 546, 549, 551-52, 603 P.2d 285, 288, 290-91 (1979); and  </a:t>
            </a:r>
            <a:r>
              <a:rPr lang="en-US" i="1" dirty="0">
                <a:solidFill>
                  <a:prstClr val="black"/>
                </a:solidFill>
                <a:latin typeface="Gill Sans MT" panose="020B0502020104020203"/>
              </a:rPr>
              <a:t>N.M. Mining </a:t>
            </a:r>
            <a:r>
              <a:rPr lang="en-US" i="1" dirty="0" err="1">
                <a:solidFill>
                  <a:prstClr val="black"/>
                </a:solidFill>
                <a:latin typeface="Gill Sans MT" panose="020B0502020104020203"/>
              </a:rPr>
              <a:t>Ass'n</a:t>
            </a:r>
            <a:r>
              <a:rPr lang="en-US" i="1" dirty="0">
                <a:solidFill>
                  <a:prstClr val="black"/>
                </a:solidFill>
                <a:latin typeface="Gill Sans MT" panose="020B0502020104020203"/>
              </a:rPr>
              <a:t> v. Water Quality Control Comm'n</a:t>
            </a:r>
            <a:r>
              <a:rPr lang="en-US" dirty="0">
                <a:solidFill>
                  <a:prstClr val="black"/>
                </a:solidFill>
                <a:latin typeface="Gill Sans MT" panose="020B0502020104020203"/>
              </a:rPr>
              <a:t>, 2007 NMCA 84, ¶ 24, 142 N.M. 200, 164 P.3d 81</a:t>
            </a:r>
          </a:p>
        </p:txBody>
      </p:sp>
    </p:spTree>
    <p:extLst>
      <p:ext uri="{BB962C8B-B14F-4D97-AF65-F5344CB8AC3E}">
        <p14:creationId xmlns:p14="http://schemas.microsoft.com/office/powerpoint/2010/main" val="2538558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F8144-479E-B023-AE6A-644C2B14A8A4}"/>
              </a:ext>
            </a:extLst>
          </p:cNvPr>
          <p:cNvSpPr>
            <a:spLocks noGrp="1"/>
          </p:cNvSpPr>
          <p:nvPr>
            <p:ph type="title"/>
          </p:nvPr>
        </p:nvSpPr>
        <p:spPr>
          <a:xfrm>
            <a:off x="1460125" y="830156"/>
            <a:ext cx="9603275" cy="1049235"/>
          </a:xfrm>
        </p:spPr>
        <p:txBody>
          <a:bodyPr/>
          <a:lstStyle/>
          <a:p>
            <a:r>
              <a:rPr lang="en-US" dirty="0"/>
              <a:t>Key takeaways from all of the above</a:t>
            </a:r>
          </a:p>
        </p:txBody>
      </p:sp>
      <p:sp>
        <p:nvSpPr>
          <p:cNvPr id="3" name="Content Placeholder 2">
            <a:extLst>
              <a:ext uri="{FF2B5EF4-FFF2-40B4-BE49-F238E27FC236}">
                <a16:creationId xmlns:a16="http://schemas.microsoft.com/office/drawing/2014/main" id="{FDFEE3D5-AF9F-8DD2-F58B-0C5371266C04}"/>
              </a:ext>
            </a:extLst>
          </p:cNvPr>
          <p:cNvSpPr>
            <a:spLocks noGrp="1"/>
          </p:cNvSpPr>
          <p:nvPr>
            <p:ph idx="1"/>
          </p:nvPr>
        </p:nvSpPr>
        <p:spPr>
          <a:xfrm>
            <a:off x="1130270" y="2146132"/>
            <a:ext cx="9603275" cy="3294576"/>
          </a:xfrm>
        </p:spPr>
        <p:txBody>
          <a:bodyPr>
            <a:normAutofit/>
          </a:bodyPr>
          <a:lstStyle/>
          <a:p>
            <a:r>
              <a:rPr lang="en-US" dirty="0"/>
              <a:t>Challenges to regulations can come from many different angles</a:t>
            </a:r>
          </a:p>
          <a:p>
            <a:pPr lvl="1"/>
            <a:r>
              <a:rPr lang="en-US" dirty="0"/>
              <a:t>Constitutionality, lack of statutory authority, vague enforcement provisions, lack of evidence in support</a:t>
            </a:r>
          </a:p>
          <a:p>
            <a:r>
              <a:rPr lang="en-US" dirty="0"/>
              <a:t>Well written rules help the public find requirements quickly and understand them easily.  </a:t>
            </a:r>
          </a:p>
          <a:p>
            <a:r>
              <a:rPr lang="en-US" dirty="0"/>
              <a:t>When properly enforced, good regulations improve trust in the government and improve efficiencies in administrative processes because the regulator and regulated parties know what is expected of them.</a:t>
            </a:r>
          </a:p>
        </p:txBody>
      </p:sp>
    </p:spTree>
    <p:extLst>
      <p:ext uri="{BB962C8B-B14F-4D97-AF65-F5344CB8AC3E}">
        <p14:creationId xmlns:p14="http://schemas.microsoft.com/office/powerpoint/2010/main" val="4276539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E9AB7-265D-9B1E-B829-F6C97DB19FAE}"/>
              </a:ext>
            </a:extLst>
          </p:cNvPr>
          <p:cNvSpPr>
            <a:spLocks noGrp="1"/>
          </p:cNvSpPr>
          <p:nvPr>
            <p:ph type="title"/>
          </p:nvPr>
        </p:nvSpPr>
        <p:spPr/>
        <p:txBody>
          <a:bodyPr/>
          <a:lstStyle/>
          <a:p>
            <a:r>
              <a:rPr lang="en-US" dirty="0"/>
              <a:t>Bad Regulations are therefore…</a:t>
            </a:r>
          </a:p>
        </p:txBody>
      </p:sp>
      <p:sp>
        <p:nvSpPr>
          <p:cNvPr id="3" name="Content Placeholder 2">
            <a:extLst>
              <a:ext uri="{FF2B5EF4-FFF2-40B4-BE49-F238E27FC236}">
                <a16:creationId xmlns:a16="http://schemas.microsoft.com/office/drawing/2014/main" id="{3C49D34F-323C-57A5-B8F0-ACBF05519E44}"/>
              </a:ext>
            </a:extLst>
          </p:cNvPr>
          <p:cNvSpPr>
            <a:spLocks noGrp="1"/>
          </p:cNvSpPr>
          <p:nvPr>
            <p:ph idx="1"/>
          </p:nvPr>
        </p:nvSpPr>
        <p:spPr/>
        <p:txBody>
          <a:bodyPr/>
          <a:lstStyle/>
          <a:p>
            <a:r>
              <a:rPr lang="en-US" dirty="0"/>
              <a:t>Unconstitutional or in Conflict with the Law or Outside of Statutory Authority</a:t>
            </a:r>
          </a:p>
          <a:p>
            <a:r>
              <a:rPr lang="en-US" dirty="0"/>
              <a:t>Vague, ambiguous, or overbroad– regulations should be clarifying how the agency will act in a specific scenario, not further muddying the waters. Don’t make readers do further research to understand what you might be saying</a:t>
            </a:r>
          </a:p>
          <a:p>
            <a:r>
              <a:rPr lang="en-US" dirty="0"/>
              <a:t>Allow for inconsistent and arbitrary and capricious application of regulation</a:t>
            </a:r>
          </a:p>
        </p:txBody>
      </p:sp>
    </p:spTree>
    <p:extLst>
      <p:ext uri="{BB962C8B-B14F-4D97-AF65-F5344CB8AC3E}">
        <p14:creationId xmlns:p14="http://schemas.microsoft.com/office/powerpoint/2010/main" val="2271741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8C311-A119-747A-D95F-8B0056CB1180}"/>
              </a:ext>
            </a:extLst>
          </p:cNvPr>
          <p:cNvSpPr>
            <a:spLocks noGrp="1"/>
          </p:cNvSpPr>
          <p:nvPr>
            <p:ph type="ctrTitle"/>
          </p:nvPr>
        </p:nvSpPr>
        <p:spPr/>
        <p:txBody>
          <a:bodyPr>
            <a:normAutofit/>
          </a:bodyPr>
          <a:lstStyle/>
          <a:p>
            <a:r>
              <a:rPr lang="en-US" sz="6000" dirty="0"/>
              <a:t>What’s the process?</a:t>
            </a:r>
          </a:p>
        </p:txBody>
      </p:sp>
      <p:sp>
        <p:nvSpPr>
          <p:cNvPr id="4" name="Subtitle 3">
            <a:extLst>
              <a:ext uri="{FF2B5EF4-FFF2-40B4-BE49-F238E27FC236}">
                <a16:creationId xmlns:a16="http://schemas.microsoft.com/office/drawing/2014/main" id="{8260A436-B252-2FB6-58BC-533BF1B4311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44475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5FF81-9708-F19C-DC55-8E4471953140}"/>
              </a:ext>
            </a:extLst>
          </p:cNvPr>
          <p:cNvSpPr>
            <a:spLocks noGrp="1"/>
          </p:cNvSpPr>
          <p:nvPr>
            <p:ph type="title" idx="4294967295"/>
          </p:nvPr>
        </p:nvSpPr>
        <p:spPr>
          <a:xfrm>
            <a:off x="1439492" y="257175"/>
            <a:ext cx="9604375" cy="1049338"/>
          </a:xfrm>
        </p:spPr>
        <p:txBody>
          <a:bodyPr/>
          <a:lstStyle/>
          <a:p>
            <a:pPr algn="ctr"/>
            <a:r>
              <a:rPr lang="en-US" dirty="0"/>
              <a:t>New Mexico’s state rules act</a:t>
            </a:r>
            <a:br>
              <a:rPr lang="en-US" dirty="0"/>
            </a:br>
            <a:r>
              <a:rPr lang="en-US" dirty="0"/>
              <a:t> NMSA 1978, §§ 14-3-24 to -25, 14-4-1 to -9 </a:t>
            </a:r>
          </a:p>
        </p:txBody>
      </p:sp>
      <p:pic>
        <p:nvPicPr>
          <p:cNvPr id="7" name="Content Placeholder 6" descr="A close-up of a document&#10;&#10;Description automatically generated">
            <a:extLst>
              <a:ext uri="{FF2B5EF4-FFF2-40B4-BE49-F238E27FC236}">
                <a16:creationId xmlns:a16="http://schemas.microsoft.com/office/drawing/2014/main" id="{F9C4D662-0522-9F7C-0481-57FF49A4B5E7}"/>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1272" r="694" b="8651"/>
          <a:stretch/>
        </p:blipFill>
        <p:spPr>
          <a:xfrm>
            <a:off x="2353242" y="1432019"/>
            <a:ext cx="7776876" cy="4359181"/>
          </a:xfrm>
        </p:spPr>
      </p:pic>
    </p:spTree>
    <p:extLst>
      <p:ext uri="{BB962C8B-B14F-4D97-AF65-F5344CB8AC3E}">
        <p14:creationId xmlns:p14="http://schemas.microsoft.com/office/powerpoint/2010/main" val="203898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8C311-A119-747A-D95F-8B0056CB1180}"/>
              </a:ext>
            </a:extLst>
          </p:cNvPr>
          <p:cNvSpPr>
            <a:spLocks noGrp="1"/>
          </p:cNvSpPr>
          <p:nvPr>
            <p:ph type="title"/>
          </p:nvPr>
        </p:nvSpPr>
        <p:spPr/>
        <p:txBody>
          <a:bodyPr/>
          <a:lstStyle/>
          <a:p>
            <a:r>
              <a:rPr lang="en-US" dirty="0"/>
              <a:t>What’s the process?</a:t>
            </a:r>
          </a:p>
        </p:txBody>
      </p:sp>
      <p:sp>
        <p:nvSpPr>
          <p:cNvPr id="3" name="Content Placeholder 2">
            <a:extLst>
              <a:ext uri="{FF2B5EF4-FFF2-40B4-BE49-F238E27FC236}">
                <a16:creationId xmlns:a16="http://schemas.microsoft.com/office/drawing/2014/main" id="{3519E9AB-75D6-57F6-834A-FE4A51E7B98B}"/>
              </a:ext>
            </a:extLst>
          </p:cNvPr>
          <p:cNvSpPr>
            <a:spLocks noGrp="1"/>
          </p:cNvSpPr>
          <p:nvPr>
            <p:ph sz="half" idx="1"/>
          </p:nvPr>
        </p:nvSpPr>
        <p:spPr>
          <a:xfrm>
            <a:off x="1447331" y="2010878"/>
            <a:ext cx="4645152" cy="3753428"/>
          </a:xfrm>
        </p:spPr>
        <p:txBody>
          <a:bodyPr>
            <a:normAutofit/>
          </a:bodyPr>
          <a:lstStyle/>
          <a:p>
            <a:pPr marL="514350" indent="-514350">
              <a:buFont typeface="+mj-lt"/>
              <a:buAutoNum type="arabicPeriod"/>
            </a:pPr>
            <a:r>
              <a:rPr lang="en-US" sz="2800" dirty="0"/>
              <a:t>Draft</a:t>
            </a:r>
          </a:p>
          <a:p>
            <a:pPr marL="514350" indent="-514350">
              <a:buFont typeface="+mj-lt"/>
              <a:buAutoNum type="arabicPeriod"/>
            </a:pPr>
            <a:r>
              <a:rPr lang="en-US" sz="2800" dirty="0"/>
              <a:t>Notice</a:t>
            </a:r>
          </a:p>
          <a:p>
            <a:pPr marL="514350" indent="-514350">
              <a:buFont typeface="+mj-lt"/>
              <a:buAutoNum type="arabicPeriod"/>
            </a:pPr>
            <a:r>
              <a:rPr lang="en-US" sz="2800" dirty="0"/>
              <a:t>Public Comment</a:t>
            </a:r>
          </a:p>
          <a:p>
            <a:pPr marL="514350" indent="-514350">
              <a:buFont typeface="+mj-lt"/>
              <a:buAutoNum type="arabicPeriod"/>
            </a:pPr>
            <a:r>
              <a:rPr lang="en-US" sz="2800" dirty="0"/>
              <a:t>Opportunity to challenge/protest</a:t>
            </a:r>
          </a:p>
          <a:p>
            <a:pPr marL="514350" indent="-514350">
              <a:buFont typeface="+mj-lt"/>
              <a:buAutoNum type="arabicPeriod"/>
            </a:pPr>
            <a:r>
              <a:rPr lang="en-US" sz="2800" dirty="0"/>
              <a:t>Publication</a:t>
            </a:r>
          </a:p>
        </p:txBody>
      </p:sp>
      <p:pic>
        <p:nvPicPr>
          <p:cNvPr id="7" name="Content Placeholder 6" descr="Pastel checklist and pencil">
            <a:extLst>
              <a:ext uri="{FF2B5EF4-FFF2-40B4-BE49-F238E27FC236}">
                <a16:creationId xmlns:a16="http://schemas.microsoft.com/office/drawing/2014/main" id="{BA2FAA92-41D1-32E6-10D6-5005C11430A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32751" y="2017713"/>
            <a:ext cx="4206522" cy="3441700"/>
          </a:xfrm>
        </p:spPr>
      </p:pic>
    </p:spTree>
    <p:extLst>
      <p:ext uri="{BB962C8B-B14F-4D97-AF65-F5344CB8AC3E}">
        <p14:creationId xmlns:p14="http://schemas.microsoft.com/office/powerpoint/2010/main" val="3164598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F8144-479E-B023-AE6A-644C2B14A8A4}"/>
              </a:ext>
            </a:extLst>
          </p:cNvPr>
          <p:cNvSpPr>
            <a:spLocks noGrp="1"/>
          </p:cNvSpPr>
          <p:nvPr>
            <p:ph type="title"/>
          </p:nvPr>
        </p:nvSpPr>
        <p:spPr/>
        <p:txBody>
          <a:bodyPr>
            <a:normAutofit/>
          </a:bodyPr>
          <a:lstStyle/>
          <a:p>
            <a:pPr algn="ctr"/>
            <a:r>
              <a:rPr lang="en-US" sz="3600" dirty="0"/>
              <a:t>Why make a rule?</a:t>
            </a:r>
          </a:p>
        </p:txBody>
      </p:sp>
      <p:sp>
        <p:nvSpPr>
          <p:cNvPr id="3" name="Content Placeholder 2">
            <a:extLst>
              <a:ext uri="{FF2B5EF4-FFF2-40B4-BE49-F238E27FC236}">
                <a16:creationId xmlns:a16="http://schemas.microsoft.com/office/drawing/2014/main" id="{FDFEE3D5-AF9F-8DD2-F58B-0C5371266C04}"/>
              </a:ext>
            </a:extLst>
          </p:cNvPr>
          <p:cNvSpPr>
            <a:spLocks noGrp="1"/>
          </p:cNvSpPr>
          <p:nvPr>
            <p:ph sz="half" idx="1"/>
          </p:nvPr>
        </p:nvSpPr>
        <p:spPr/>
        <p:txBody>
          <a:bodyPr>
            <a:normAutofit fontScale="62500" lnSpcReduction="20000"/>
          </a:bodyPr>
          <a:lstStyle/>
          <a:p>
            <a:pPr marL="0" indent="0">
              <a:buNone/>
            </a:pPr>
            <a:r>
              <a:rPr lang="en-US" sz="2800" dirty="0">
                <a:latin typeface="+mj-lt"/>
              </a:rPr>
              <a:t>Regulations are </a:t>
            </a:r>
            <a:r>
              <a:rPr lang="en-US" sz="2800" dirty="0">
                <a:solidFill>
                  <a:srgbClr val="040C28"/>
                </a:solidFill>
                <a:latin typeface="+mj-lt"/>
              </a:rPr>
              <a:t>written by state or federal agencies to help support, clarify, or implement statutes enacted by the Legislature.</a:t>
            </a:r>
            <a:endParaRPr lang="en-US" sz="2800" dirty="0">
              <a:latin typeface="+mj-lt"/>
            </a:endParaRPr>
          </a:p>
          <a:p>
            <a:pPr marL="0" indent="0">
              <a:buNone/>
            </a:pPr>
            <a:r>
              <a:rPr lang="en-US" sz="2300" dirty="0"/>
              <a:t>- Regulations are subordinate to statutes and must work within the legislative framework</a:t>
            </a:r>
          </a:p>
          <a:p>
            <a:pPr marL="0" indent="0">
              <a:buNone/>
            </a:pPr>
            <a:r>
              <a:rPr lang="en-US" sz="2900" dirty="0"/>
              <a:t>Set expectations and define terms for the public and agency; clarify permitting requirements and; establish agency procedures and standards; </a:t>
            </a:r>
          </a:p>
          <a:p>
            <a:pPr marL="0" indent="0">
              <a:buNone/>
            </a:pPr>
            <a:r>
              <a:rPr lang="en-US" sz="2300" dirty="0"/>
              <a:t>- Strengthen enforcement</a:t>
            </a:r>
          </a:p>
        </p:txBody>
      </p:sp>
      <p:pic>
        <p:nvPicPr>
          <p:cNvPr id="6" name="Content Placeholder 5" descr="A screenshot of a document">
            <a:extLst>
              <a:ext uri="{FF2B5EF4-FFF2-40B4-BE49-F238E27FC236}">
                <a16:creationId xmlns:a16="http://schemas.microsoft.com/office/drawing/2014/main" id="{2A33ED0F-8ABB-F90B-0372-1BE10929005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97598" y="2083256"/>
            <a:ext cx="5070288" cy="3303837"/>
          </a:xfrm>
        </p:spPr>
      </p:pic>
    </p:spTree>
    <p:extLst>
      <p:ext uri="{BB962C8B-B14F-4D97-AF65-F5344CB8AC3E}">
        <p14:creationId xmlns:p14="http://schemas.microsoft.com/office/powerpoint/2010/main" val="1325635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61DCD-B4B1-AB4E-D26D-86D573CBBD9F}"/>
              </a:ext>
            </a:extLst>
          </p:cNvPr>
          <p:cNvSpPr>
            <a:spLocks noGrp="1"/>
          </p:cNvSpPr>
          <p:nvPr>
            <p:ph type="title"/>
          </p:nvPr>
        </p:nvSpPr>
        <p:spPr/>
        <p:txBody>
          <a:bodyPr/>
          <a:lstStyle/>
          <a:p>
            <a:r>
              <a:rPr lang="en-US" dirty="0"/>
              <a:t>drafting a regulation</a:t>
            </a:r>
          </a:p>
        </p:txBody>
      </p:sp>
      <p:sp>
        <p:nvSpPr>
          <p:cNvPr id="3" name="Content Placeholder 2">
            <a:extLst>
              <a:ext uri="{FF2B5EF4-FFF2-40B4-BE49-F238E27FC236}">
                <a16:creationId xmlns:a16="http://schemas.microsoft.com/office/drawing/2014/main" id="{82CA4364-E6B7-061A-AE49-3A7D624EB5AD}"/>
              </a:ext>
            </a:extLst>
          </p:cNvPr>
          <p:cNvSpPr>
            <a:spLocks noGrp="1"/>
          </p:cNvSpPr>
          <p:nvPr>
            <p:ph idx="1"/>
          </p:nvPr>
        </p:nvSpPr>
        <p:spPr>
          <a:xfrm>
            <a:off x="1451579" y="1981549"/>
            <a:ext cx="9603275" cy="3624492"/>
          </a:xfrm>
        </p:spPr>
        <p:txBody>
          <a:bodyPr>
            <a:normAutofit fontScale="92500" lnSpcReduction="20000"/>
          </a:bodyPr>
          <a:lstStyle/>
          <a:p>
            <a:pPr marL="457200" indent="-457200">
              <a:buFont typeface="+mj-lt"/>
              <a:buAutoNum type="alphaLcParenR"/>
            </a:pPr>
            <a:r>
              <a:rPr lang="en-US" dirty="0"/>
              <a:t>Prepare – understand subject matter, purpose, audience, process,  applicability, and laws</a:t>
            </a:r>
          </a:p>
          <a:p>
            <a:pPr marL="457200" indent="-457200">
              <a:buFont typeface="+mj-lt"/>
              <a:buAutoNum type="alphaLcParenR"/>
            </a:pPr>
            <a:r>
              <a:rPr lang="en-US" dirty="0"/>
              <a:t>Organize –group and sequence rules in a coherent and logical fashion; collect data and evidence to support the rule</a:t>
            </a:r>
          </a:p>
          <a:p>
            <a:pPr marL="457200" indent="-457200">
              <a:buFont typeface="+mj-lt"/>
              <a:buAutoNum type="alphaLcParenR"/>
            </a:pPr>
            <a:r>
              <a:rPr lang="en-US" dirty="0"/>
              <a:t>Write – </a:t>
            </a:r>
          </a:p>
          <a:p>
            <a:pPr lvl="1"/>
            <a:r>
              <a:rPr lang="en-US" dirty="0"/>
              <a:t>Use concrete words, not abstract ones, and use precise terminology</a:t>
            </a:r>
          </a:p>
          <a:p>
            <a:pPr lvl="1"/>
            <a:r>
              <a:rPr lang="en-US" dirty="0"/>
              <a:t>Place negative words near the front of the sentence to tell reader that something is restricted</a:t>
            </a:r>
          </a:p>
          <a:p>
            <a:pPr lvl="1"/>
            <a:r>
              <a:rPr lang="en-US" dirty="0"/>
              <a:t>Avoid legalistic writing to the extent possible</a:t>
            </a:r>
          </a:p>
          <a:p>
            <a:pPr lvl="1"/>
            <a:r>
              <a:rPr lang="en-US" dirty="0"/>
              <a:t>Categorize by inclusion instead of exclusion</a:t>
            </a:r>
          </a:p>
          <a:p>
            <a:pPr lvl="1"/>
            <a:r>
              <a:rPr lang="en-US" dirty="0"/>
              <a:t>Avoid gaps, overlaps, and contradictions</a:t>
            </a:r>
          </a:p>
          <a:p>
            <a:pPr marL="457200" indent="-457200">
              <a:buFont typeface="+mj-lt"/>
              <a:buAutoNum type="alphaLcParenR"/>
            </a:pPr>
            <a:r>
              <a:rPr lang="en-US" dirty="0"/>
              <a:t>Review, revise, and proofread – double check for may, can, and must</a:t>
            </a:r>
          </a:p>
        </p:txBody>
      </p:sp>
    </p:spTree>
    <p:extLst>
      <p:ext uri="{BB962C8B-B14F-4D97-AF65-F5344CB8AC3E}">
        <p14:creationId xmlns:p14="http://schemas.microsoft.com/office/powerpoint/2010/main" val="2570649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364C7-E97C-613F-51CE-9806CE0D1D07}"/>
              </a:ext>
            </a:extLst>
          </p:cNvPr>
          <p:cNvSpPr>
            <a:spLocks noGrp="1"/>
          </p:cNvSpPr>
          <p:nvPr>
            <p:ph type="title"/>
          </p:nvPr>
        </p:nvSpPr>
        <p:spPr/>
        <p:txBody>
          <a:bodyPr/>
          <a:lstStyle/>
          <a:p>
            <a:pPr algn="ctr"/>
            <a:r>
              <a:rPr lang="en-US" dirty="0"/>
              <a:t>Put the public on notice</a:t>
            </a:r>
          </a:p>
        </p:txBody>
      </p:sp>
      <p:sp>
        <p:nvSpPr>
          <p:cNvPr id="3" name="Content Placeholder 2">
            <a:extLst>
              <a:ext uri="{FF2B5EF4-FFF2-40B4-BE49-F238E27FC236}">
                <a16:creationId xmlns:a16="http://schemas.microsoft.com/office/drawing/2014/main" id="{2593670A-47C6-38B6-24F2-500B3614AB2E}"/>
              </a:ext>
            </a:extLst>
          </p:cNvPr>
          <p:cNvSpPr>
            <a:spLocks noGrp="1"/>
          </p:cNvSpPr>
          <p:nvPr>
            <p:ph idx="1"/>
          </p:nvPr>
        </p:nvSpPr>
        <p:spPr/>
        <p:txBody>
          <a:bodyPr>
            <a:normAutofit/>
          </a:bodyPr>
          <a:lstStyle/>
          <a:p>
            <a:r>
              <a:rPr lang="en-US" dirty="0"/>
              <a:t>Publication in a local newspaper for a period of time</a:t>
            </a:r>
          </a:p>
          <a:p>
            <a:r>
              <a:rPr lang="en-US" dirty="0"/>
              <a:t>Tell the public what changes are going to be made, who is affected, and how they will be affected </a:t>
            </a:r>
          </a:p>
          <a:p>
            <a:r>
              <a:rPr lang="en-US" dirty="0"/>
              <a:t>Must be specific enough to provide the public with notice of the actual affect; slight changes later in the process may be acceptable, but large deviations may require republication</a:t>
            </a:r>
          </a:p>
          <a:p>
            <a:r>
              <a:rPr lang="en-US" dirty="0"/>
              <a:t>Provide interest holders with the information needed to decide what steps to take next, and allow for feedback on proposed rule.</a:t>
            </a:r>
          </a:p>
        </p:txBody>
      </p:sp>
    </p:spTree>
    <p:extLst>
      <p:ext uri="{BB962C8B-B14F-4D97-AF65-F5344CB8AC3E}">
        <p14:creationId xmlns:p14="http://schemas.microsoft.com/office/powerpoint/2010/main" val="62045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40957-9381-70C1-887A-1FDD5DF499E2}"/>
              </a:ext>
            </a:extLst>
          </p:cNvPr>
          <p:cNvSpPr>
            <a:spLocks noGrp="1"/>
          </p:cNvSpPr>
          <p:nvPr>
            <p:ph type="title"/>
          </p:nvPr>
        </p:nvSpPr>
        <p:spPr/>
        <p:txBody>
          <a:bodyPr/>
          <a:lstStyle/>
          <a:p>
            <a:r>
              <a:rPr lang="en-US" dirty="0"/>
              <a:t>Notice must comport with constitutional due process and statutory requirements</a:t>
            </a:r>
          </a:p>
        </p:txBody>
      </p:sp>
      <p:sp>
        <p:nvSpPr>
          <p:cNvPr id="3" name="Content Placeholder 2">
            <a:extLst>
              <a:ext uri="{FF2B5EF4-FFF2-40B4-BE49-F238E27FC236}">
                <a16:creationId xmlns:a16="http://schemas.microsoft.com/office/drawing/2014/main" id="{0AE493F3-1640-B210-6062-CF19A6E51EEB}"/>
              </a:ext>
            </a:extLst>
          </p:cNvPr>
          <p:cNvSpPr>
            <a:spLocks noGrp="1"/>
          </p:cNvSpPr>
          <p:nvPr>
            <p:ph idx="1"/>
          </p:nvPr>
        </p:nvSpPr>
        <p:spPr/>
        <p:txBody>
          <a:bodyPr>
            <a:normAutofit/>
          </a:bodyPr>
          <a:lstStyle/>
          <a:p>
            <a:r>
              <a:rPr lang="en-US" sz="2400" dirty="0"/>
              <a:t>Notice must provide adequate time to prepare to respond.</a:t>
            </a:r>
          </a:p>
          <a:p>
            <a:r>
              <a:rPr lang="en-US" sz="2400" dirty="0"/>
              <a:t>Slightly different but heed the lesson in </a:t>
            </a:r>
            <a:r>
              <a:rPr lang="en-US" sz="2400" i="1" dirty="0"/>
              <a:t>Wells Fargo v. Dax</a:t>
            </a:r>
            <a:r>
              <a:rPr lang="en-US" sz="2400" dirty="0"/>
              <a:t>, 93 N.M. 737 – It was undisputed that the attorney for the defendant Dax received notice of a key hearing 15 minutes after the hearing was scheduled to begin. </a:t>
            </a:r>
          </a:p>
          <a:p>
            <a:r>
              <a:rPr lang="en-US" sz="2400" dirty="0"/>
              <a:t>Time and substance are keys to meeting standard.</a:t>
            </a:r>
          </a:p>
        </p:txBody>
      </p:sp>
    </p:spTree>
    <p:extLst>
      <p:ext uri="{BB962C8B-B14F-4D97-AF65-F5344CB8AC3E}">
        <p14:creationId xmlns:p14="http://schemas.microsoft.com/office/powerpoint/2010/main" val="3019491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2315A-B22D-1F23-867D-945EA15713D3}"/>
              </a:ext>
            </a:extLst>
          </p:cNvPr>
          <p:cNvSpPr>
            <a:spLocks noGrp="1"/>
          </p:cNvSpPr>
          <p:nvPr>
            <p:ph type="title"/>
          </p:nvPr>
        </p:nvSpPr>
        <p:spPr/>
        <p:txBody>
          <a:bodyPr/>
          <a:lstStyle/>
          <a:p>
            <a:pPr algn="ctr"/>
            <a:r>
              <a:rPr lang="en-US" dirty="0"/>
              <a:t>Public Comment</a:t>
            </a:r>
          </a:p>
        </p:txBody>
      </p:sp>
      <p:sp>
        <p:nvSpPr>
          <p:cNvPr id="3" name="Content Placeholder 2">
            <a:extLst>
              <a:ext uri="{FF2B5EF4-FFF2-40B4-BE49-F238E27FC236}">
                <a16:creationId xmlns:a16="http://schemas.microsoft.com/office/drawing/2014/main" id="{99DE2D9F-C53A-ACEA-C3DD-DF32E12CD195}"/>
              </a:ext>
            </a:extLst>
          </p:cNvPr>
          <p:cNvSpPr>
            <a:spLocks noGrp="1"/>
          </p:cNvSpPr>
          <p:nvPr>
            <p:ph sz="half" idx="1"/>
          </p:nvPr>
        </p:nvSpPr>
        <p:spPr/>
        <p:txBody>
          <a:bodyPr>
            <a:normAutofit/>
          </a:bodyPr>
          <a:lstStyle/>
          <a:p>
            <a:r>
              <a:rPr lang="en-US" dirty="0"/>
              <a:t>Allow the public to provide formal feedback to the proposed rule.</a:t>
            </a:r>
          </a:p>
          <a:p>
            <a:r>
              <a:rPr lang="en-US" dirty="0"/>
              <a:t>This may result in slight changes to the rule, major changes, or no changes.</a:t>
            </a:r>
          </a:p>
          <a:p>
            <a:r>
              <a:rPr lang="en-US" dirty="0"/>
              <a:t>All public comments should be reviewed and responded to as needed</a:t>
            </a:r>
          </a:p>
          <a:p>
            <a:r>
              <a:rPr lang="en-US" dirty="0"/>
              <a:t>Build in more time than needed for comment</a:t>
            </a:r>
          </a:p>
        </p:txBody>
      </p:sp>
      <p:pic>
        <p:nvPicPr>
          <p:cNvPr id="6" name="Content Placeholder 5" descr="Students raising hands during a lecture">
            <a:extLst>
              <a:ext uri="{FF2B5EF4-FFF2-40B4-BE49-F238E27FC236}">
                <a16:creationId xmlns:a16="http://schemas.microsoft.com/office/drawing/2014/main" id="{9D697BC6-A74C-9A37-7CF0-E41318C6EF9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13500" y="2190221"/>
            <a:ext cx="4645025" cy="3096683"/>
          </a:xfrm>
        </p:spPr>
      </p:pic>
    </p:spTree>
    <p:extLst>
      <p:ext uri="{BB962C8B-B14F-4D97-AF65-F5344CB8AC3E}">
        <p14:creationId xmlns:p14="http://schemas.microsoft.com/office/powerpoint/2010/main" val="405721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D202D-1F0E-A2C8-8B0A-1A5EBA2731F5}"/>
              </a:ext>
            </a:extLst>
          </p:cNvPr>
          <p:cNvSpPr>
            <a:spLocks noGrp="1"/>
          </p:cNvSpPr>
          <p:nvPr>
            <p:ph type="title"/>
          </p:nvPr>
        </p:nvSpPr>
        <p:spPr/>
        <p:txBody>
          <a:bodyPr/>
          <a:lstStyle/>
          <a:p>
            <a:r>
              <a:rPr lang="en-US" dirty="0"/>
              <a:t>Unresolved disputes and challenges</a:t>
            </a:r>
          </a:p>
        </p:txBody>
      </p:sp>
      <p:sp>
        <p:nvSpPr>
          <p:cNvPr id="3" name="Content Placeholder 2">
            <a:extLst>
              <a:ext uri="{FF2B5EF4-FFF2-40B4-BE49-F238E27FC236}">
                <a16:creationId xmlns:a16="http://schemas.microsoft.com/office/drawing/2014/main" id="{35DE85A8-66EF-A3E8-659C-BCF34B4ED6B9}"/>
              </a:ext>
            </a:extLst>
          </p:cNvPr>
          <p:cNvSpPr>
            <a:spLocks noGrp="1"/>
          </p:cNvSpPr>
          <p:nvPr>
            <p:ph idx="1"/>
          </p:nvPr>
        </p:nvSpPr>
        <p:spPr>
          <a:xfrm>
            <a:off x="1451579" y="2015732"/>
            <a:ext cx="9603275" cy="3623068"/>
          </a:xfrm>
        </p:spPr>
        <p:txBody>
          <a:bodyPr>
            <a:normAutofit fontScale="25000" lnSpcReduction="20000"/>
          </a:bodyPr>
          <a:lstStyle/>
          <a:p>
            <a:r>
              <a:rPr lang="en-US" sz="8000" dirty="0"/>
              <a:t>There must be an opportunity to challenge the rule.</a:t>
            </a:r>
          </a:p>
          <a:p>
            <a:r>
              <a:rPr lang="en-US" sz="8000" dirty="0"/>
              <a:t>A member of the public that has properly challenged a rule is entitled to:</a:t>
            </a:r>
          </a:p>
          <a:p>
            <a:pPr lvl="1"/>
            <a:r>
              <a:rPr lang="en-US" sz="7200" dirty="0"/>
              <a:t>a neutral decision-maker</a:t>
            </a:r>
          </a:p>
          <a:p>
            <a:pPr lvl="1"/>
            <a:r>
              <a:rPr lang="en-US" sz="7200" dirty="0"/>
              <a:t>an opportunity to make an oral presentation to the decision-maker</a:t>
            </a:r>
          </a:p>
          <a:p>
            <a:pPr lvl="1"/>
            <a:r>
              <a:rPr lang="en-US" sz="7200" dirty="0"/>
              <a:t>an opportunity to present evidence or witnesses to the decision-maker</a:t>
            </a:r>
          </a:p>
          <a:p>
            <a:pPr lvl="1"/>
            <a:r>
              <a:rPr lang="en-US" sz="7200" dirty="0"/>
              <a:t>a chance to confront and cross-examine witnesses or evidence to be used against the individual</a:t>
            </a:r>
          </a:p>
          <a:p>
            <a:pPr lvl="1"/>
            <a:r>
              <a:rPr lang="en-US" sz="7200" dirty="0"/>
              <a:t>the right to have an attorney present the individual's case to the decision-maker</a:t>
            </a:r>
          </a:p>
          <a:p>
            <a:pPr lvl="1"/>
            <a:r>
              <a:rPr lang="en-US" sz="7200" dirty="0"/>
              <a:t>a decision based on the record with a statement of reasons for the decision</a:t>
            </a:r>
          </a:p>
          <a:p>
            <a:endParaRPr lang="en-US" dirty="0"/>
          </a:p>
          <a:p>
            <a:endParaRPr lang="en-US" dirty="0"/>
          </a:p>
          <a:p>
            <a:r>
              <a:rPr lang="en-US" sz="4800" i="1" dirty="0"/>
              <a:t>See Titus v. City of Albuquerque</a:t>
            </a:r>
            <a:r>
              <a:rPr lang="en-US" sz="4800" dirty="0"/>
              <a:t>, 149 N.M. 556, 560</a:t>
            </a:r>
          </a:p>
        </p:txBody>
      </p:sp>
    </p:spTree>
    <p:extLst>
      <p:ext uri="{BB962C8B-B14F-4D97-AF65-F5344CB8AC3E}">
        <p14:creationId xmlns:p14="http://schemas.microsoft.com/office/powerpoint/2010/main" val="789065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CC249-1C19-3810-8591-F85DF1F0BBFE}"/>
              </a:ext>
            </a:extLst>
          </p:cNvPr>
          <p:cNvSpPr>
            <a:spLocks noGrp="1"/>
          </p:cNvSpPr>
          <p:nvPr>
            <p:ph type="title"/>
          </p:nvPr>
        </p:nvSpPr>
        <p:spPr/>
        <p:txBody>
          <a:bodyPr/>
          <a:lstStyle/>
          <a:p>
            <a:r>
              <a:rPr lang="en-US" dirty="0"/>
              <a:t>Who could challenge a regulation?</a:t>
            </a:r>
          </a:p>
        </p:txBody>
      </p:sp>
      <p:sp>
        <p:nvSpPr>
          <p:cNvPr id="3" name="Content Placeholder 2">
            <a:extLst>
              <a:ext uri="{FF2B5EF4-FFF2-40B4-BE49-F238E27FC236}">
                <a16:creationId xmlns:a16="http://schemas.microsoft.com/office/drawing/2014/main" id="{8EFB8E7C-C388-D76A-6ECB-C7F5A23DC9EE}"/>
              </a:ext>
            </a:extLst>
          </p:cNvPr>
          <p:cNvSpPr>
            <a:spLocks noGrp="1"/>
          </p:cNvSpPr>
          <p:nvPr>
            <p:ph idx="1"/>
          </p:nvPr>
        </p:nvSpPr>
        <p:spPr/>
        <p:txBody>
          <a:bodyPr>
            <a:normAutofit/>
          </a:bodyPr>
          <a:lstStyle/>
          <a:p>
            <a:r>
              <a:rPr lang="en-US" sz="3200" dirty="0"/>
              <a:t>Anybody</a:t>
            </a:r>
          </a:p>
          <a:p>
            <a:pPr lvl="1"/>
            <a:r>
              <a:rPr lang="en-US" sz="2400" dirty="0"/>
              <a:t>Industry groups</a:t>
            </a:r>
          </a:p>
          <a:p>
            <a:pPr lvl="1"/>
            <a:r>
              <a:rPr lang="en-US" sz="2400" dirty="0"/>
              <a:t>Non-profit associations</a:t>
            </a:r>
          </a:p>
          <a:p>
            <a:pPr lvl="1"/>
            <a:r>
              <a:rPr lang="en-US" sz="2400" dirty="0"/>
              <a:t>Other governmental agency </a:t>
            </a:r>
          </a:p>
          <a:p>
            <a:pPr lvl="1"/>
            <a:r>
              <a:rPr lang="en-US" sz="2400" dirty="0"/>
              <a:t>Individuals or corporations</a:t>
            </a:r>
          </a:p>
        </p:txBody>
      </p:sp>
    </p:spTree>
    <p:extLst>
      <p:ext uri="{BB962C8B-B14F-4D97-AF65-F5344CB8AC3E}">
        <p14:creationId xmlns:p14="http://schemas.microsoft.com/office/powerpoint/2010/main" val="3912443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55F03-8AC0-3E48-011A-44B89EC651D5}"/>
              </a:ext>
            </a:extLst>
          </p:cNvPr>
          <p:cNvSpPr>
            <a:spLocks noGrp="1"/>
          </p:cNvSpPr>
          <p:nvPr>
            <p:ph type="title"/>
          </p:nvPr>
        </p:nvSpPr>
        <p:spPr/>
        <p:txBody>
          <a:bodyPr/>
          <a:lstStyle/>
          <a:p>
            <a:r>
              <a:rPr lang="en-US" dirty="0"/>
              <a:t>Basis for challenges</a:t>
            </a:r>
          </a:p>
        </p:txBody>
      </p:sp>
      <p:sp>
        <p:nvSpPr>
          <p:cNvPr id="3" name="Content Placeholder 2">
            <a:extLst>
              <a:ext uri="{FF2B5EF4-FFF2-40B4-BE49-F238E27FC236}">
                <a16:creationId xmlns:a16="http://schemas.microsoft.com/office/drawing/2014/main" id="{732C87D4-F5FA-3FFC-598C-84E30EAE38CE}"/>
              </a:ext>
            </a:extLst>
          </p:cNvPr>
          <p:cNvSpPr>
            <a:spLocks noGrp="1"/>
          </p:cNvSpPr>
          <p:nvPr>
            <p:ph sz="half" idx="1"/>
          </p:nvPr>
        </p:nvSpPr>
        <p:spPr/>
        <p:txBody>
          <a:bodyPr/>
          <a:lstStyle/>
          <a:p>
            <a:r>
              <a:rPr lang="en-US" dirty="0"/>
              <a:t>Unconstitutional</a:t>
            </a:r>
          </a:p>
          <a:p>
            <a:pPr lvl="1"/>
            <a:r>
              <a:rPr lang="en-US" dirty="0"/>
              <a:t>Vague, separation of power, deprivation of due process, deprivation of property</a:t>
            </a:r>
          </a:p>
          <a:p>
            <a:r>
              <a:rPr lang="en-US" dirty="0"/>
              <a:t>Arbitrary and capricious</a:t>
            </a:r>
          </a:p>
          <a:p>
            <a:pPr lvl="1"/>
            <a:r>
              <a:rPr lang="en-US" dirty="0"/>
              <a:t>Lack of evidence in support</a:t>
            </a:r>
          </a:p>
          <a:p>
            <a:r>
              <a:rPr lang="en-US" dirty="0"/>
              <a:t>Failure to follow rulemaking rules</a:t>
            </a:r>
          </a:p>
          <a:p>
            <a:endParaRPr lang="en-US" dirty="0"/>
          </a:p>
        </p:txBody>
      </p:sp>
      <p:pic>
        <p:nvPicPr>
          <p:cNvPr id="5" name="Content Placeholder 4">
            <a:extLst>
              <a:ext uri="{FF2B5EF4-FFF2-40B4-BE49-F238E27FC236}">
                <a16:creationId xmlns:a16="http://schemas.microsoft.com/office/drawing/2014/main" id="{4788690C-822A-9F8B-27AB-896D712CF495}"/>
              </a:ext>
            </a:extLst>
          </p:cNvPr>
          <p:cNvPicPr>
            <a:picLocks noGrp="1" noChangeAspect="1"/>
          </p:cNvPicPr>
          <p:nvPr>
            <p:ph sz="half" idx="2"/>
          </p:nvPr>
        </p:nvPicPr>
        <p:blipFill>
          <a:blip r:embed="rId2"/>
          <a:stretch>
            <a:fillRect/>
          </a:stretch>
        </p:blipFill>
        <p:spPr>
          <a:xfrm>
            <a:off x="6413500" y="2190222"/>
            <a:ext cx="4645025" cy="3096682"/>
          </a:xfrm>
          <a:prstGeom prst="rect">
            <a:avLst/>
          </a:prstGeom>
        </p:spPr>
      </p:pic>
    </p:spTree>
    <p:extLst>
      <p:ext uri="{BB962C8B-B14F-4D97-AF65-F5344CB8AC3E}">
        <p14:creationId xmlns:p14="http://schemas.microsoft.com/office/powerpoint/2010/main" val="1004992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58405-B26B-A275-B555-843C120CAE26}"/>
              </a:ext>
            </a:extLst>
          </p:cNvPr>
          <p:cNvSpPr>
            <a:spLocks noGrp="1"/>
          </p:cNvSpPr>
          <p:nvPr>
            <p:ph type="title"/>
          </p:nvPr>
        </p:nvSpPr>
        <p:spPr>
          <a:xfrm>
            <a:off x="1451579" y="553507"/>
            <a:ext cx="9603275" cy="1049235"/>
          </a:xfrm>
        </p:spPr>
        <p:txBody>
          <a:bodyPr>
            <a:normAutofit fontScale="90000"/>
          </a:bodyPr>
          <a:lstStyle/>
          <a:p>
            <a:r>
              <a:rPr lang="en-US" dirty="0"/>
              <a:t>Example to wrap up-</a:t>
            </a:r>
            <a:br>
              <a:rPr lang="en-US" dirty="0"/>
            </a:br>
            <a:br>
              <a:rPr lang="en-US" dirty="0"/>
            </a:br>
            <a:r>
              <a:rPr lang="en-US" dirty="0"/>
              <a:t>Marker v. N.M. oil conservation commission</a:t>
            </a:r>
          </a:p>
        </p:txBody>
      </p:sp>
      <p:sp>
        <p:nvSpPr>
          <p:cNvPr id="3" name="Content Placeholder 2">
            <a:extLst>
              <a:ext uri="{FF2B5EF4-FFF2-40B4-BE49-F238E27FC236}">
                <a16:creationId xmlns:a16="http://schemas.microsoft.com/office/drawing/2014/main" id="{AFFE5692-3405-CAF3-DEB5-4652735AAF42}"/>
              </a:ext>
            </a:extLst>
          </p:cNvPr>
          <p:cNvSpPr>
            <a:spLocks noGrp="1"/>
          </p:cNvSpPr>
          <p:nvPr>
            <p:ph idx="1"/>
          </p:nvPr>
        </p:nvSpPr>
        <p:spPr/>
        <p:txBody>
          <a:bodyPr>
            <a:normAutofit/>
          </a:bodyPr>
          <a:lstStyle/>
          <a:p>
            <a:pPr lvl="0">
              <a:buClr>
                <a:srgbClr val="B71E42"/>
              </a:buClr>
              <a:defRPr/>
            </a:pPr>
            <a:r>
              <a:rPr lang="en-US" dirty="0">
                <a:solidFill>
                  <a:prstClr val="black"/>
                </a:solidFill>
              </a:rPr>
              <a:t>Challenge to NM Oil Conservation’s rulemaking </a:t>
            </a: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that amended the rules of financial assurance.</a:t>
            </a:r>
          </a:p>
          <a:p>
            <a:endParaRPr lang="en-US" dirty="0"/>
          </a:p>
        </p:txBody>
      </p:sp>
    </p:spTree>
    <p:extLst>
      <p:ext uri="{BB962C8B-B14F-4D97-AF65-F5344CB8AC3E}">
        <p14:creationId xmlns:p14="http://schemas.microsoft.com/office/powerpoint/2010/main" val="4065111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document&#10;&#10;Description automatically generated">
            <a:extLst>
              <a:ext uri="{FF2B5EF4-FFF2-40B4-BE49-F238E27FC236}">
                <a16:creationId xmlns:a16="http://schemas.microsoft.com/office/drawing/2014/main" id="{E5E13C79-5DB9-B21F-4332-5EEC0AFEB1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856" y="201529"/>
            <a:ext cx="9492143" cy="5700264"/>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BD63A05E-FBB0-8F99-B60C-C41FF55868E1}"/>
                  </a:ext>
                </a:extLst>
              </p14:cNvPr>
              <p14:cNvContentPartPr/>
              <p14:nvPr/>
            </p14:nvContentPartPr>
            <p14:xfrm>
              <a:off x="1783786" y="1638515"/>
              <a:ext cx="6540480" cy="118800"/>
            </p14:xfrm>
          </p:contentPart>
        </mc:Choice>
        <mc:Fallback xmlns="">
          <p:pic>
            <p:nvPicPr>
              <p:cNvPr id="6" name="Ink 5">
                <a:extLst>
                  <a:ext uri="{FF2B5EF4-FFF2-40B4-BE49-F238E27FC236}">
                    <a16:creationId xmlns:a16="http://schemas.microsoft.com/office/drawing/2014/main" id="{BD63A05E-FBB0-8F99-B60C-C41FF55868E1}"/>
                  </a:ext>
                </a:extLst>
              </p:cNvPr>
              <p:cNvPicPr/>
              <p:nvPr/>
            </p:nvPicPr>
            <p:blipFill>
              <a:blip r:embed="rId4"/>
              <a:stretch>
                <a:fillRect/>
              </a:stretch>
            </p:blipFill>
            <p:spPr>
              <a:xfrm>
                <a:off x="1729786" y="1530515"/>
                <a:ext cx="664812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197A5C50-65C6-EC6D-6EF8-E4CB7A4F387E}"/>
                  </a:ext>
                </a:extLst>
              </p14:cNvPr>
              <p14:cNvContentPartPr/>
              <p14:nvPr/>
            </p14:nvContentPartPr>
            <p14:xfrm>
              <a:off x="8390866" y="1657235"/>
              <a:ext cx="1900080" cy="29160"/>
            </p14:xfrm>
          </p:contentPart>
        </mc:Choice>
        <mc:Fallback xmlns="">
          <p:pic>
            <p:nvPicPr>
              <p:cNvPr id="9" name="Ink 8">
                <a:extLst>
                  <a:ext uri="{FF2B5EF4-FFF2-40B4-BE49-F238E27FC236}">
                    <a16:creationId xmlns:a16="http://schemas.microsoft.com/office/drawing/2014/main" id="{197A5C50-65C6-EC6D-6EF8-E4CB7A4F387E}"/>
                  </a:ext>
                </a:extLst>
              </p:cNvPr>
              <p:cNvPicPr/>
              <p:nvPr/>
            </p:nvPicPr>
            <p:blipFill>
              <a:blip r:embed="rId6"/>
              <a:stretch>
                <a:fillRect/>
              </a:stretch>
            </p:blipFill>
            <p:spPr>
              <a:xfrm>
                <a:off x="8336866" y="1549235"/>
                <a:ext cx="200772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DE149536-CD74-4113-DF42-168F8A561858}"/>
                  </a:ext>
                </a:extLst>
              </p14:cNvPr>
              <p14:cNvContentPartPr/>
              <p14:nvPr/>
            </p14:nvContentPartPr>
            <p14:xfrm>
              <a:off x="1254586" y="1899515"/>
              <a:ext cx="3952800" cy="146520"/>
            </p14:xfrm>
          </p:contentPart>
        </mc:Choice>
        <mc:Fallback xmlns="">
          <p:pic>
            <p:nvPicPr>
              <p:cNvPr id="10" name="Ink 9">
                <a:extLst>
                  <a:ext uri="{FF2B5EF4-FFF2-40B4-BE49-F238E27FC236}">
                    <a16:creationId xmlns:a16="http://schemas.microsoft.com/office/drawing/2014/main" id="{DE149536-CD74-4113-DF42-168F8A561858}"/>
                  </a:ext>
                </a:extLst>
              </p:cNvPr>
              <p:cNvPicPr/>
              <p:nvPr/>
            </p:nvPicPr>
            <p:blipFill>
              <a:blip r:embed="rId8"/>
              <a:stretch>
                <a:fillRect/>
              </a:stretch>
            </p:blipFill>
            <p:spPr>
              <a:xfrm>
                <a:off x="1200946" y="1791515"/>
                <a:ext cx="4060440" cy="362160"/>
              </a:xfrm>
              <a:prstGeom prst="rect">
                <a:avLst/>
              </a:prstGeom>
            </p:spPr>
          </p:pic>
        </mc:Fallback>
      </mc:AlternateContent>
    </p:spTree>
    <p:extLst>
      <p:ext uri="{BB962C8B-B14F-4D97-AF65-F5344CB8AC3E}">
        <p14:creationId xmlns:p14="http://schemas.microsoft.com/office/powerpoint/2010/main" val="2852292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B48EE-A89B-8391-36C9-9E08BC1372A2}"/>
              </a:ext>
            </a:extLst>
          </p:cNvPr>
          <p:cNvSpPr>
            <a:spLocks noGrp="1"/>
          </p:cNvSpPr>
          <p:nvPr>
            <p:ph type="title"/>
          </p:nvPr>
        </p:nvSpPr>
        <p:spPr/>
        <p:txBody>
          <a:bodyPr/>
          <a:lstStyle/>
          <a:p>
            <a:r>
              <a:rPr lang="en-US" dirty="0"/>
              <a:t>Short Synopses of Marker</a:t>
            </a:r>
          </a:p>
        </p:txBody>
      </p:sp>
      <p:sp>
        <p:nvSpPr>
          <p:cNvPr id="3" name="Content Placeholder 2">
            <a:extLst>
              <a:ext uri="{FF2B5EF4-FFF2-40B4-BE49-F238E27FC236}">
                <a16:creationId xmlns:a16="http://schemas.microsoft.com/office/drawing/2014/main" id="{99E772CA-027A-8720-4354-7F953D04A088}"/>
              </a:ext>
            </a:extLst>
          </p:cNvPr>
          <p:cNvSpPr>
            <a:spLocks noGrp="1"/>
          </p:cNvSpPr>
          <p:nvPr>
            <p:ph idx="1"/>
          </p:nvPr>
        </p:nvSpPr>
        <p:spPr/>
        <p:txBody>
          <a:bodyPr>
            <a:normAutofit/>
          </a:bodyPr>
          <a:lstStyle/>
          <a:p>
            <a:r>
              <a:rPr lang="en-US" dirty="0"/>
              <a:t>Commission promulgated a rule to implement the increase, and proposed four tiers of blanket assurance. In 2018, the legislature amended the cap on blanket assurance to $250,000 up from $50,000. </a:t>
            </a:r>
          </a:p>
          <a:p>
            <a:r>
              <a:rPr lang="en-US" dirty="0"/>
              <a:t>After providing notice and an opportunity to comment, Marker and other members of the regulated community met with the OCC, and collectively made an amendment to the rule.</a:t>
            </a:r>
          </a:p>
          <a:p>
            <a:r>
              <a:rPr lang="en-US" dirty="0"/>
              <a:t>There was a rehearing on the matter, where a further amendment was made.</a:t>
            </a:r>
          </a:p>
        </p:txBody>
      </p:sp>
    </p:spTree>
    <p:extLst>
      <p:ext uri="{BB962C8B-B14F-4D97-AF65-F5344CB8AC3E}">
        <p14:creationId xmlns:p14="http://schemas.microsoft.com/office/powerpoint/2010/main" val="446966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5D01C-7E8C-C163-809E-E4FCBBD97789}"/>
              </a:ext>
            </a:extLst>
          </p:cNvPr>
          <p:cNvSpPr>
            <a:spLocks noGrp="1"/>
          </p:cNvSpPr>
          <p:nvPr>
            <p:ph type="title"/>
          </p:nvPr>
        </p:nvSpPr>
        <p:spPr/>
        <p:txBody>
          <a:bodyPr/>
          <a:lstStyle/>
          <a:p>
            <a:pPr algn="ctr"/>
            <a:r>
              <a:rPr lang="en-US" dirty="0"/>
              <a:t>Common types of regulations</a:t>
            </a:r>
          </a:p>
        </p:txBody>
      </p:sp>
      <p:sp>
        <p:nvSpPr>
          <p:cNvPr id="3" name="Content Placeholder 2">
            <a:extLst>
              <a:ext uri="{FF2B5EF4-FFF2-40B4-BE49-F238E27FC236}">
                <a16:creationId xmlns:a16="http://schemas.microsoft.com/office/drawing/2014/main" id="{37CA4048-317D-0252-8AF8-0FDBAA98941D}"/>
              </a:ext>
            </a:extLst>
          </p:cNvPr>
          <p:cNvSpPr>
            <a:spLocks noGrp="1"/>
          </p:cNvSpPr>
          <p:nvPr>
            <p:ph idx="1"/>
          </p:nvPr>
        </p:nvSpPr>
        <p:spPr/>
        <p:txBody>
          <a:bodyPr>
            <a:normAutofit/>
          </a:bodyPr>
          <a:lstStyle/>
          <a:p>
            <a:r>
              <a:rPr lang="en-US" sz="2400" dirty="0"/>
              <a:t>Permitting Requirement</a:t>
            </a:r>
          </a:p>
          <a:p>
            <a:r>
              <a:rPr lang="en-US" sz="2400" dirty="0"/>
              <a:t>Administrative procedures and appeals</a:t>
            </a:r>
          </a:p>
          <a:p>
            <a:r>
              <a:rPr lang="en-US" sz="2400" dirty="0"/>
              <a:t>Define or modify standards </a:t>
            </a:r>
          </a:p>
          <a:p>
            <a:r>
              <a:rPr lang="en-US" sz="2400" dirty="0"/>
              <a:t>Establish administrative areas</a:t>
            </a:r>
          </a:p>
        </p:txBody>
      </p:sp>
    </p:spTree>
    <p:extLst>
      <p:ext uri="{BB962C8B-B14F-4D97-AF65-F5344CB8AC3E}">
        <p14:creationId xmlns:p14="http://schemas.microsoft.com/office/powerpoint/2010/main" val="2443813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C94BE-19A2-C411-34CF-D09A2EDA080C}"/>
              </a:ext>
            </a:extLst>
          </p:cNvPr>
          <p:cNvSpPr>
            <a:spLocks noGrp="1"/>
          </p:cNvSpPr>
          <p:nvPr>
            <p:ph type="title"/>
          </p:nvPr>
        </p:nvSpPr>
        <p:spPr/>
        <p:txBody>
          <a:bodyPr/>
          <a:lstStyle/>
          <a:p>
            <a:r>
              <a:rPr lang="en-US" dirty="0"/>
              <a:t>Marker argued</a:t>
            </a:r>
          </a:p>
        </p:txBody>
      </p:sp>
      <p:pic>
        <p:nvPicPr>
          <p:cNvPr id="5" name="Content Placeholder 4">
            <a:extLst>
              <a:ext uri="{FF2B5EF4-FFF2-40B4-BE49-F238E27FC236}">
                <a16:creationId xmlns:a16="http://schemas.microsoft.com/office/drawing/2014/main" id="{58D84970-DE11-E5E3-16D8-9CF1BD06729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6090135" y="2092160"/>
            <a:ext cx="5087938" cy="3421712"/>
          </a:xfrm>
        </p:spPr>
      </p:pic>
      <p:sp>
        <p:nvSpPr>
          <p:cNvPr id="20" name="Content Placeholder 19">
            <a:extLst>
              <a:ext uri="{FF2B5EF4-FFF2-40B4-BE49-F238E27FC236}">
                <a16:creationId xmlns:a16="http://schemas.microsoft.com/office/drawing/2014/main" id="{A7000B43-DD05-641B-1C9A-1B3277996DF9}"/>
              </a:ext>
            </a:extLst>
          </p:cNvPr>
          <p:cNvSpPr>
            <a:spLocks noGrp="1"/>
          </p:cNvSpPr>
          <p:nvPr>
            <p:ph sz="half" idx="2"/>
          </p:nvPr>
        </p:nvSpPr>
        <p:spPr>
          <a:xfrm>
            <a:off x="824734" y="2092159"/>
            <a:ext cx="4645152" cy="3720244"/>
          </a:xfrm>
        </p:spPr>
        <p:txBody>
          <a:bodyPr>
            <a:normAutofit fontScale="92500" lnSpcReduction="20000"/>
          </a:bodyPr>
          <a:lstStyle/>
          <a:p>
            <a:r>
              <a:rPr lang="en-US" dirty="0"/>
              <a:t>Unhappy with the amended rule, Marker argued </a:t>
            </a:r>
            <a:r>
              <a:rPr lang="en-US" dirty="0">
                <a:highlight>
                  <a:srgbClr val="FFFF00"/>
                </a:highlight>
              </a:rPr>
              <a:t>1) the amended rule was not supported by substantial evidence, 2) the adoption of the rule was arbitrary and capricious, 3) the commission did not follow the required rulemaking procedures, and 4)  the commission violated Markers procedural due process rights.</a:t>
            </a:r>
            <a:r>
              <a:rPr lang="en-US" dirty="0"/>
              <a:t> </a:t>
            </a:r>
          </a:p>
          <a:p>
            <a:r>
              <a:rPr lang="en-US" dirty="0"/>
              <a:t>Marker also argued the hearings were unfairly biased against him and the new rules would have a retroactive affect on his vested rights.</a:t>
            </a:r>
          </a:p>
        </p:txBody>
      </p:sp>
      <mc:AlternateContent xmlns:mc="http://schemas.openxmlformats.org/markup-compatibility/2006" xmlns:p14="http://schemas.microsoft.com/office/powerpoint/2010/main">
        <mc:Choice Requires="p14">
          <p:contentPart p14:bwMode="auto" r:id="rId3">
            <p14:nvContentPartPr>
              <p14:cNvPr id="26" name="Ink 25">
                <a:extLst>
                  <a:ext uri="{FF2B5EF4-FFF2-40B4-BE49-F238E27FC236}">
                    <a16:creationId xmlns:a16="http://schemas.microsoft.com/office/drawing/2014/main" id="{A6E2933C-38DB-80D9-6881-0F715B43E963}"/>
                  </a:ext>
                </a:extLst>
              </p14:cNvPr>
              <p14:cNvContentPartPr/>
              <p14:nvPr/>
            </p14:nvContentPartPr>
            <p14:xfrm>
              <a:off x="8137220" y="2676820"/>
              <a:ext cx="2966400" cy="104400"/>
            </p14:xfrm>
          </p:contentPart>
        </mc:Choice>
        <mc:Fallback xmlns="">
          <p:pic>
            <p:nvPicPr>
              <p:cNvPr id="26" name="Ink 25">
                <a:extLst>
                  <a:ext uri="{FF2B5EF4-FFF2-40B4-BE49-F238E27FC236}">
                    <a16:creationId xmlns:a16="http://schemas.microsoft.com/office/drawing/2014/main" id="{A6E2933C-38DB-80D9-6881-0F715B43E963}"/>
                  </a:ext>
                </a:extLst>
              </p:cNvPr>
              <p:cNvPicPr/>
              <p:nvPr/>
            </p:nvPicPr>
            <p:blipFill>
              <a:blip r:embed="rId4"/>
              <a:stretch>
                <a:fillRect/>
              </a:stretch>
            </p:blipFill>
            <p:spPr>
              <a:xfrm>
                <a:off x="8083220" y="2568820"/>
                <a:ext cx="307404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7" name="Ink 26">
                <a:extLst>
                  <a:ext uri="{FF2B5EF4-FFF2-40B4-BE49-F238E27FC236}">
                    <a16:creationId xmlns:a16="http://schemas.microsoft.com/office/drawing/2014/main" id="{95979630-470C-CFC5-84A8-EB70F968A9B8}"/>
                  </a:ext>
                </a:extLst>
              </p14:cNvPr>
              <p14:cNvContentPartPr/>
              <p14:nvPr/>
            </p14:nvContentPartPr>
            <p14:xfrm>
              <a:off x="6176660" y="3004420"/>
              <a:ext cx="360" cy="360"/>
            </p14:xfrm>
          </p:contentPart>
        </mc:Choice>
        <mc:Fallback xmlns="">
          <p:pic>
            <p:nvPicPr>
              <p:cNvPr id="27" name="Ink 26">
                <a:extLst>
                  <a:ext uri="{FF2B5EF4-FFF2-40B4-BE49-F238E27FC236}">
                    <a16:creationId xmlns:a16="http://schemas.microsoft.com/office/drawing/2014/main" id="{95979630-470C-CFC5-84A8-EB70F968A9B8}"/>
                  </a:ext>
                </a:extLst>
              </p:cNvPr>
              <p:cNvPicPr/>
              <p:nvPr/>
            </p:nvPicPr>
            <p:blipFill>
              <a:blip r:embed="rId6"/>
              <a:stretch>
                <a:fillRect/>
              </a:stretch>
            </p:blipFill>
            <p:spPr>
              <a:xfrm>
                <a:off x="6122660" y="289642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9" name="Ink 28">
                <a:extLst>
                  <a:ext uri="{FF2B5EF4-FFF2-40B4-BE49-F238E27FC236}">
                    <a16:creationId xmlns:a16="http://schemas.microsoft.com/office/drawing/2014/main" id="{EEA1C7CE-A286-FD11-F8B3-35FB0D1E6BCA}"/>
                  </a:ext>
                </a:extLst>
              </p14:cNvPr>
              <p14:cNvContentPartPr/>
              <p14:nvPr/>
            </p14:nvContentPartPr>
            <p14:xfrm>
              <a:off x="6274940" y="2946460"/>
              <a:ext cx="4847040" cy="114480"/>
            </p14:xfrm>
          </p:contentPart>
        </mc:Choice>
        <mc:Fallback xmlns="">
          <p:pic>
            <p:nvPicPr>
              <p:cNvPr id="29" name="Ink 28">
                <a:extLst>
                  <a:ext uri="{FF2B5EF4-FFF2-40B4-BE49-F238E27FC236}">
                    <a16:creationId xmlns:a16="http://schemas.microsoft.com/office/drawing/2014/main" id="{EEA1C7CE-A286-FD11-F8B3-35FB0D1E6BCA}"/>
                  </a:ext>
                </a:extLst>
              </p:cNvPr>
              <p:cNvPicPr/>
              <p:nvPr/>
            </p:nvPicPr>
            <p:blipFill>
              <a:blip r:embed="rId8"/>
              <a:stretch>
                <a:fillRect/>
              </a:stretch>
            </p:blipFill>
            <p:spPr>
              <a:xfrm>
                <a:off x="6220940" y="2838820"/>
                <a:ext cx="495468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1" name="Ink 30">
                <a:extLst>
                  <a:ext uri="{FF2B5EF4-FFF2-40B4-BE49-F238E27FC236}">
                    <a16:creationId xmlns:a16="http://schemas.microsoft.com/office/drawing/2014/main" id="{CAF71799-763F-4455-5047-8BCB778ECB7B}"/>
                  </a:ext>
                </a:extLst>
              </p14:cNvPr>
              <p14:cNvContentPartPr/>
              <p14:nvPr/>
            </p14:nvContentPartPr>
            <p14:xfrm>
              <a:off x="10936220" y="2975980"/>
              <a:ext cx="167040" cy="360"/>
            </p14:xfrm>
          </p:contentPart>
        </mc:Choice>
        <mc:Fallback xmlns="">
          <p:pic>
            <p:nvPicPr>
              <p:cNvPr id="31" name="Ink 30">
                <a:extLst>
                  <a:ext uri="{FF2B5EF4-FFF2-40B4-BE49-F238E27FC236}">
                    <a16:creationId xmlns:a16="http://schemas.microsoft.com/office/drawing/2014/main" id="{CAF71799-763F-4455-5047-8BCB778ECB7B}"/>
                  </a:ext>
                </a:extLst>
              </p:cNvPr>
              <p:cNvPicPr/>
              <p:nvPr/>
            </p:nvPicPr>
            <p:blipFill>
              <a:blip r:embed="rId10"/>
              <a:stretch>
                <a:fillRect/>
              </a:stretch>
            </p:blipFill>
            <p:spPr>
              <a:xfrm>
                <a:off x="10882580" y="2868340"/>
                <a:ext cx="2746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4" name="Ink 33">
                <a:extLst>
                  <a:ext uri="{FF2B5EF4-FFF2-40B4-BE49-F238E27FC236}">
                    <a16:creationId xmlns:a16="http://schemas.microsoft.com/office/drawing/2014/main" id="{8C5059B5-F277-1856-CB08-64A65F2E1AAD}"/>
                  </a:ext>
                </a:extLst>
              </p14:cNvPr>
              <p14:cNvContentPartPr/>
              <p14:nvPr/>
            </p14:nvContentPartPr>
            <p14:xfrm>
              <a:off x="6205820" y="3228340"/>
              <a:ext cx="4869360" cy="95040"/>
            </p14:xfrm>
          </p:contentPart>
        </mc:Choice>
        <mc:Fallback xmlns="">
          <p:pic>
            <p:nvPicPr>
              <p:cNvPr id="34" name="Ink 33">
                <a:extLst>
                  <a:ext uri="{FF2B5EF4-FFF2-40B4-BE49-F238E27FC236}">
                    <a16:creationId xmlns:a16="http://schemas.microsoft.com/office/drawing/2014/main" id="{8C5059B5-F277-1856-CB08-64A65F2E1AAD}"/>
                  </a:ext>
                </a:extLst>
              </p:cNvPr>
              <p:cNvPicPr/>
              <p:nvPr/>
            </p:nvPicPr>
            <p:blipFill>
              <a:blip r:embed="rId12"/>
              <a:stretch>
                <a:fillRect/>
              </a:stretch>
            </p:blipFill>
            <p:spPr>
              <a:xfrm>
                <a:off x="6151820" y="3120340"/>
                <a:ext cx="4977000" cy="310680"/>
              </a:xfrm>
              <a:prstGeom prst="rect">
                <a:avLst/>
              </a:prstGeom>
            </p:spPr>
          </p:pic>
        </mc:Fallback>
      </mc:AlternateContent>
    </p:spTree>
    <p:extLst>
      <p:ext uri="{BB962C8B-B14F-4D97-AF65-F5344CB8AC3E}">
        <p14:creationId xmlns:p14="http://schemas.microsoft.com/office/powerpoint/2010/main" val="18356487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6D81D-5BFF-DD22-D2B3-3FB688A8200D}"/>
              </a:ext>
            </a:extLst>
          </p:cNvPr>
          <p:cNvSpPr>
            <a:spLocks noGrp="1"/>
          </p:cNvSpPr>
          <p:nvPr>
            <p:ph type="title"/>
          </p:nvPr>
        </p:nvSpPr>
        <p:spPr/>
        <p:txBody>
          <a:bodyPr/>
          <a:lstStyle/>
          <a:p>
            <a:r>
              <a:rPr lang="en-US" dirty="0"/>
              <a:t>The court didn’t buy any of it</a:t>
            </a:r>
          </a:p>
        </p:txBody>
      </p:sp>
      <p:sp>
        <p:nvSpPr>
          <p:cNvPr id="26" name="Content Placeholder 25">
            <a:extLst>
              <a:ext uri="{FF2B5EF4-FFF2-40B4-BE49-F238E27FC236}">
                <a16:creationId xmlns:a16="http://schemas.microsoft.com/office/drawing/2014/main" id="{DF9175AB-4692-DB4C-22B4-1BF7E2CA2828}"/>
              </a:ext>
            </a:extLst>
          </p:cNvPr>
          <p:cNvSpPr>
            <a:spLocks noGrp="1"/>
          </p:cNvSpPr>
          <p:nvPr>
            <p:ph idx="1"/>
          </p:nvPr>
        </p:nvSpPr>
        <p:spPr>
          <a:xfrm>
            <a:off x="1451580" y="2015732"/>
            <a:ext cx="5966258" cy="3450613"/>
          </a:xfrm>
        </p:spPr>
        <p:txBody>
          <a:bodyPr>
            <a:normAutofit/>
          </a:bodyPr>
          <a:lstStyle/>
          <a:p>
            <a:r>
              <a:rPr lang="en-US" dirty="0"/>
              <a:t>The Commission considered and provided evidence of a number of factors and evidence that supported the rate structure adopted.</a:t>
            </a:r>
          </a:p>
          <a:p>
            <a:r>
              <a:rPr lang="en-US" dirty="0"/>
              <a:t>Rulemaking rules were followed; notice was proper</a:t>
            </a:r>
          </a:p>
          <a:p>
            <a:r>
              <a:rPr lang="en-US" dirty="0"/>
              <a:t>Petitioner failed to identify any legitimate liberty or property interest that was being deprived.</a:t>
            </a:r>
          </a:p>
        </p:txBody>
      </p:sp>
      <p:pic>
        <p:nvPicPr>
          <p:cNvPr id="7" name="Picture 6" descr="A screenshot of a document">
            <a:extLst>
              <a:ext uri="{FF2B5EF4-FFF2-40B4-BE49-F238E27FC236}">
                <a16:creationId xmlns:a16="http://schemas.microsoft.com/office/drawing/2014/main" id="{9755D556-BE85-6B8F-E8C4-CF4211A6C4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6188" y="1984885"/>
            <a:ext cx="3618716" cy="3916198"/>
          </a:xfrm>
          <a:prstGeom prst="rect">
            <a:avLst/>
          </a:prstGeom>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16DFE136-251D-5D86-0B24-BD0DBBF96BF0}"/>
                  </a:ext>
                </a:extLst>
              </p14:cNvPr>
              <p14:cNvContentPartPr/>
              <p14:nvPr/>
            </p14:nvContentPartPr>
            <p14:xfrm>
              <a:off x="10969894" y="2763008"/>
              <a:ext cx="169920" cy="27000"/>
            </p14:xfrm>
          </p:contentPart>
        </mc:Choice>
        <mc:Fallback xmlns="">
          <p:pic>
            <p:nvPicPr>
              <p:cNvPr id="8" name="Ink 7">
                <a:extLst>
                  <a:ext uri="{FF2B5EF4-FFF2-40B4-BE49-F238E27FC236}">
                    <a16:creationId xmlns:a16="http://schemas.microsoft.com/office/drawing/2014/main" id="{16DFE136-251D-5D86-0B24-BD0DBBF96BF0}"/>
                  </a:ext>
                </a:extLst>
              </p:cNvPr>
              <p:cNvPicPr/>
              <p:nvPr/>
            </p:nvPicPr>
            <p:blipFill>
              <a:blip r:embed="rId4"/>
              <a:stretch>
                <a:fillRect/>
              </a:stretch>
            </p:blipFill>
            <p:spPr>
              <a:xfrm>
                <a:off x="10916254" y="2655008"/>
                <a:ext cx="27756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817804F0-CD4C-80F0-98B5-0765E0C111A8}"/>
                  </a:ext>
                </a:extLst>
              </p14:cNvPr>
              <p14:cNvContentPartPr/>
              <p14:nvPr/>
            </p14:nvContentPartPr>
            <p14:xfrm>
              <a:off x="7692426" y="2913826"/>
              <a:ext cx="3486240" cy="84240"/>
            </p14:xfrm>
          </p:contentPart>
        </mc:Choice>
        <mc:Fallback xmlns="">
          <p:pic>
            <p:nvPicPr>
              <p:cNvPr id="9" name="Ink 8">
                <a:extLst>
                  <a:ext uri="{FF2B5EF4-FFF2-40B4-BE49-F238E27FC236}">
                    <a16:creationId xmlns:a16="http://schemas.microsoft.com/office/drawing/2014/main" id="{817804F0-CD4C-80F0-98B5-0765E0C111A8}"/>
                  </a:ext>
                </a:extLst>
              </p:cNvPr>
              <p:cNvPicPr/>
              <p:nvPr/>
            </p:nvPicPr>
            <p:blipFill>
              <a:blip r:embed="rId6"/>
              <a:stretch>
                <a:fillRect/>
              </a:stretch>
            </p:blipFill>
            <p:spPr>
              <a:xfrm>
                <a:off x="7638786" y="2806186"/>
                <a:ext cx="359388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1B54F5AB-2DBD-44AE-5A6E-997CF930919F}"/>
                  </a:ext>
                </a:extLst>
              </p14:cNvPr>
              <p14:cNvContentPartPr/>
              <p14:nvPr/>
            </p14:nvContentPartPr>
            <p14:xfrm>
              <a:off x="7645118" y="3072710"/>
              <a:ext cx="3486600" cy="56880"/>
            </p14:xfrm>
          </p:contentPart>
        </mc:Choice>
        <mc:Fallback xmlns="">
          <p:pic>
            <p:nvPicPr>
              <p:cNvPr id="10" name="Ink 9">
                <a:extLst>
                  <a:ext uri="{FF2B5EF4-FFF2-40B4-BE49-F238E27FC236}">
                    <a16:creationId xmlns:a16="http://schemas.microsoft.com/office/drawing/2014/main" id="{1B54F5AB-2DBD-44AE-5A6E-997CF930919F}"/>
                  </a:ext>
                </a:extLst>
              </p:cNvPr>
              <p:cNvPicPr/>
              <p:nvPr/>
            </p:nvPicPr>
            <p:blipFill>
              <a:blip r:embed="rId8"/>
              <a:stretch>
                <a:fillRect/>
              </a:stretch>
            </p:blipFill>
            <p:spPr>
              <a:xfrm>
                <a:off x="7591478" y="2964710"/>
                <a:ext cx="359424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39ECDE92-A352-4795-E096-94AEA2038149}"/>
                  </a:ext>
                </a:extLst>
              </p14:cNvPr>
              <p14:cNvContentPartPr/>
              <p14:nvPr/>
            </p14:nvContentPartPr>
            <p14:xfrm>
              <a:off x="7657559" y="3211395"/>
              <a:ext cx="1317960" cy="61560"/>
            </p14:xfrm>
          </p:contentPart>
        </mc:Choice>
        <mc:Fallback xmlns="">
          <p:pic>
            <p:nvPicPr>
              <p:cNvPr id="11" name="Ink 10">
                <a:extLst>
                  <a:ext uri="{FF2B5EF4-FFF2-40B4-BE49-F238E27FC236}">
                    <a16:creationId xmlns:a16="http://schemas.microsoft.com/office/drawing/2014/main" id="{39ECDE92-A352-4795-E096-94AEA2038149}"/>
                  </a:ext>
                </a:extLst>
              </p:cNvPr>
              <p:cNvPicPr/>
              <p:nvPr/>
            </p:nvPicPr>
            <p:blipFill>
              <a:blip r:embed="rId10"/>
              <a:stretch>
                <a:fillRect/>
              </a:stretch>
            </p:blipFill>
            <p:spPr>
              <a:xfrm>
                <a:off x="7603559" y="3103395"/>
                <a:ext cx="142560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FEFAA03C-C02D-CA79-F085-56DA06C1B5C4}"/>
                  </a:ext>
                </a:extLst>
              </p14:cNvPr>
              <p14:cNvContentPartPr/>
              <p14:nvPr/>
            </p14:nvContentPartPr>
            <p14:xfrm>
              <a:off x="7978986" y="4186436"/>
              <a:ext cx="3199680" cy="55080"/>
            </p14:xfrm>
          </p:contentPart>
        </mc:Choice>
        <mc:Fallback xmlns="">
          <p:pic>
            <p:nvPicPr>
              <p:cNvPr id="12" name="Ink 11">
                <a:extLst>
                  <a:ext uri="{FF2B5EF4-FFF2-40B4-BE49-F238E27FC236}">
                    <a16:creationId xmlns:a16="http://schemas.microsoft.com/office/drawing/2014/main" id="{FEFAA03C-C02D-CA79-F085-56DA06C1B5C4}"/>
                  </a:ext>
                </a:extLst>
              </p:cNvPr>
              <p:cNvPicPr/>
              <p:nvPr/>
            </p:nvPicPr>
            <p:blipFill>
              <a:blip r:embed="rId12"/>
              <a:stretch>
                <a:fillRect/>
              </a:stretch>
            </p:blipFill>
            <p:spPr>
              <a:xfrm>
                <a:off x="7924986" y="4078436"/>
                <a:ext cx="330732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E4232ABB-5BC0-F3A9-DDCE-D26D586E1F4C}"/>
                  </a:ext>
                </a:extLst>
              </p14:cNvPr>
              <p14:cNvContentPartPr/>
              <p14:nvPr/>
            </p14:nvContentPartPr>
            <p14:xfrm>
              <a:off x="7692426" y="4385911"/>
              <a:ext cx="3510000" cy="21600"/>
            </p14:xfrm>
          </p:contentPart>
        </mc:Choice>
        <mc:Fallback xmlns="">
          <p:pic>
            <p:nvPicPr>
              <p:cNvPr id="13" name="Ink 12">
                <a:extLst>
                  <a:ext uri="{FF2B5EF4-FFF2-40B4-BE49-F238E27FC236}">
                    <a16:creationId xmlns:a16="http://schemas.microsoft.com/office/drawing/2014/main" id="{E4232ABB-5BC0-F3A9-DDCE-D26D586E1F4C}"/>
                  </a:ext>
                </a:extLst>
              </p:cNvPr>
              <p:cNvPicPr/>
              <p:nvPr/>
            </p:nvPicPr>
            <p:blipFill>
              <a:blip r:embed="rId14"/>
              <a:stretch>
                <a:fillRect/>
              </a:stretch>
            </p:blipFill>
            <p:spPr>
              <a:xfrm>
                <a:off x="7638786" y="4278271"/>
                <a:ext cx="36176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4F0E3EEB-2DCC-D5DE-4DCA-2317E4D16C9A}"/>
                  </a:ext>
                </a:extLst>
              </p14:cNvPr>
              <p14:cNvContentPartPr/>
              <p14:nvPr/>
            </p14:nvContentPartPr>
            <p14:xfrm>
              <a:off x="7683246" y="4497671"/>
              <a:ext cx="3504600" cy="73800"/>
            </p14:xfrm>
          </p:contentPart>
        </mc:Choice>
        <mc:Fallback xmlns="">
          <p:pic>
            <p:nvPicPr>
              <p:cNvPr id="14" name="Ink 13">
                <a:extLst>
                  <a:ext uri="{FF2B5EF4-FFF2-40B4-BE49-F238E27FC236}">
                    <a16:creationId xmlns:a16="http://schemas.microsoft.com/office/drawing/2014/main" id="{4F0E3EEB-2DCC-D5DE-4DCA-2317E4D16C9A}"/>
                  </a:ext>
                </a:extLst>
              </p:cNvPr>
              <p:cNvPicPr/>
              <p:nvPr/>
            </p:nvPicPr>
            <p:blipFill>
              <a:blip r:embed="rId16"/>
              <a:stretch>
                <a:fillRect/>
              </a:stretch>
            </p:blipFill>
            <p:spPr>
              <a:xfrm>
                <a:off x="7629606" y="4389671"/>
                <a:ext cx="361224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E6403F62-5FED-3ED1-A7F1-C0D14DD989AD}"/>
                  </a:ext>
                </a:extLst>
              </p14:cNvPr>
              <p14:cNvContentPartPr/>
              <p14:nvPr/>
            </p14:nvContentPartPr>
            <p14:xfrm>
              <a:off x="7692426" y="4722366"/>
              <a:ext cx="743400" cy="61920"/>
            </p14:xfrm>
          </p:contentPart>
        </mc:Choice>
        <mc:Fallback xmlns="">
          <p:pic>
            <p:nvPicPr>
              <p:cNvPr id="15" name="Ink 14">
                <a:extLst>
                  <a:ext uri="{FF2B5EF4-FFF2-40B4-BE49-F238E27FC236}">
                    <a16:creationId xmlns:a16="http://schemas.microsoft.com/office/drawing/2014/main" id="{E6403F62-5FED-3ED1-A7F1-C0D14DD989AD}"/>
                  </a:ext>
                </a:extLst>
              </p:cNvPr>
              <p:cNvPicPr/>
              <p:nvPr/>
            </p:nvPicPr>
            <p:blipFill>
              <a:blip r:embed="rId18"/>
              <a:stretch>
                <a:fillRect/>
              </a:stretch>
            </p:blipFill>
            <p:spPr>
              <a:xfrm>
                <a:off x="7638786" y="4614366"/>
                <a:ext cx="851040" cy="277560"/>
              </a:xfrm>
              <a:prstGeom prst="rect">
                <a:avLst/>
              </a:prstGeom>
            </p:spPr>
          </p:pic>
        </mc:Fallback>
      </mc:AlternateContent>
    </p:spTree>
    <p:extLst>
      <p:ext uri="{BB962C8B-B14F-4D97-AF65-F5344CB8AC3E}">
        <p14:creationId xmlns:p14="http://schemas.microsoft.com/office/powerpoint/2010/main" val="3223850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B36C4-FBA7-DD3A-76D8-08AA0DDC8090}"/>
              </a:ext>
            </a:extLst>
          </p:cNvPr>
          <p:cNvSpPr>
            <a:spLocks noGrp="1"/>
          </p:cNvSpPr>
          <p:nvPr>
            <p:ph type="title"/>
          </p:nvPr>
        </p:nvSpPr>
        <p:spPr/>
        <p:txBody>
          <a:bodyPr/>
          <a:lstStyle/>
          <a:p>
            <a:r>
              <a:rPr lang="en-US" dirty="0"/>
              <a:t>Broad takeaways</a:t>
            </a:r>
          </a:p>
        </p:txBody>
      </p:sp>
      <p:sp>
        <p:nvSpPr>
          <p:cNvPr id="3" name="Content Placeholder 2">
            <a:extLst>
              <a:ext uri="{FF2B5EF4-FFF2-40B4-BE49-F238E27FC236}">
                <a16:creationId xmlns:a16="http://schemas.microsoft.com/office/drawing/2014/main" id="{D047CDD9-0277-5CD1-205E-2451F580E4E9}"/>
              </a:ext>
            </a:extLst>
          </p:cNvPr>
          <p:cNvSpPr>
            <a:spLocks noGrp="1"/>
          </p:cNvSpPr>
          <p:nvPr>
            <p:ph idx="1"/>
          </p:nvPr>
        </p:nvSpPr>
        <p:spPr/>
        <p:txBody>
          <a:bodyPr/>
          <a:lstStyle/>
          <a:p>
            <a:r>
              <a:rPr lang="en-US" sz="2400" dirty="0"/>
              <a:t>Stick closely to the statutory language that has granted rulemaking authority.</a:t>
            </a:r>
          </a:p>
          <a:p>
            <a:r>
              <a:rPr lang="en-US" sz="2400" dirty="0"/>
              <a:t>Have plenty of evidence in support</a:t>
            </a:r>
          </a:p>
          <a:p>
            <a:r>
              <a:rPr lang="en-US" sz="2400" dirty="0"/>
              <a:t>Know the requirements for providing notice and follow them closely</a:t>
            </a:r>
          </a:p>
          <a:p>
            <a:r>
              <a:rPr lang="en-US" sz="2400" dirty="0"/>
              <a:t>Provide clear and easy to understand language</a:t>
            </a:r>
          </a:p>
          <a:p>
            <a:endParaRPr lang="en-US" dirty="0"/>
          </a:p>
        </p:txBody>
      </p:sp>
    </p:spTree>
    <p:extLst>
      <p:ext uri="{BB962C8B-B14F-4D97-AF65-F5344CB8AC3E}">
        <p14:creationId xmlns:p14="http://schemas.microsoft.com/office/powerpoint/2010/main" val="237284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BB7A9-BF17-FC87-DB65-F182AA43C7C4}"/>
              </a:ext>
            </a:extLst>
          </p:cNvPr>
          <p:cNvSpPr>
            <a:spLocks noGrp="1"/>
          </p:cNvSpPr>
          <p:nvPr>
            <p:ph type="title"/>
          </p:nvPr>
        </p:nvSpPr>
        <p:spPr/>
        <p:txBody>
          <a:bodyPr/>
          <a:lstStyle/>
          <a:p>
            <a:r>
              <a:rPr lang="en-US"/>
              <a:t>final </a:t>
            </a:r>
            <a:r>
              <a:rPr lang="en-US" dirty="0"/>
              <a:t>recap</a:t>
            </a:r>
          </a:p>
        </p:txBody>
      </p:sp>
      <p:sp>
        <p:nvSpPr>
          <p:cNvPr id="3" name="Content Placeholder 2">
            <a:extLst>
              <a:ext uri="{FF2B5EF4-FFF2-40B4-BE49-F238E27FC236}">
                <a16:creationId xmlns:a16="http://schemas.microsoft.com/office/drawing/2014/main" id="{E80B7E40-B733-D642-5A2B-D1B4080DDFE6}"/>
              </a:ext>
            </a:extLst>
          </p:cNvPr>
          <p:cNvSpPr>
            <a:spLocks noGrp="1"/>
          </p:cNvSpPr>
          <p:nvPr>
            <p:ph idx="1"/>
          </p:nvPr>
        </p:nvSpPr>
        <p:spPr/>
        <p:txBody>
          <a:bodyPr/>
          <a:lstStyle/>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Gill Sans MT" panose="020B0502020104020203"/>
                <a:ea typeface="+mn-ea"/>
                <a:cs typeface="+mn-cs"/>
              </a:rPr>
              <a:t>Accessible and easy to understand</a:t>
            </a:r>
          </a:p>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Gill Sans MT" panose="020B0502020104020203"/>
                <a:ea typeface="+mn-ea"/>
                <a:cs typeface="+mn-cs"/>
              </a:rPr>
              <a:t>Clear and Specific Requirements – holds the regulator and public accountable</a:t>
            </a:r>
          </a:p>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Gill Sans MT" panose="020B0502020104020203"/>
                <a:ea typeface="+mn-ea"/>
                <a:cs typeface="+mn-cs"/>
              </a:rPr>
              <a:t>Broadly applicable, consistently applied</a:t>
            </a:r>
          </a:p>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Gill Sans MT" panose="020B0502020104020203"/>
                <a:ea typeface="+mn-ea"/>
                <a:cs typeface="+mn-cs"/>
              </a:rPr>
              <a:t>Enforceable – Agencies must have authority under state and constitutional law to enforce the regulations</a:t>
            </a:r>
          </a:p>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Gill Sans MT" panose="020B0502020104020203"/>
                <a:ea typeface="+mn-ea"/>
                <a:cs typeface="+mn-cs"/>
              </a:rPr>
              <a:t>Provide certainty; improve trust; increase compliance, strengthen enforcement, and decrease frustration between the public and the regulating agency.</a:t>
            </a:r>
          </a:p>
          <a:p>
            <a:endParaRPr lang="en-US" dirty="0"/>
          </a:p>
        </p:txBody>
      </p:sp>
    </p:spTree>
    <p:extLst>
      <p:ext uri="{BB962C8B-B14F-4D97-AF65-F5344CB8AC3E}">
        <p14:creationId xmlns:p14="http://schemas.microsoft.com/office/powerpoint/2010/main" val="28843624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FAA93-C986-FC61-9108-8B728EBBB8F9}"/>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4D289913-EB7F-C9AB-8CDD-8E557B0C386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42073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0406E-66DB-EEAF-DDE0-F5FEAD33BC34}"/>
              </a:ext>
            </a:extLst>
          </p:cNvPr>
          <p:cNvSpPr>
            <a:spLocks noGrp="1"/>
          </p:cNvSpPr>
          <p:nvPr>
            <p:ph type="title"/>
          </p:nvPr>
        </p:nvSpPr>
        <p:spPr/>
        <p:txBody>
          <a:bodyPr/>
          <a:lstStyle/>
          <a:p>
            <a:pPr algn="ctr"/>
            <a:r>
              <a:rPr lang="en-US" dirty="0"/>
              <a:t>What makes a good REGULATION?</a:t>
            </a:r>
          </a:p>
        </p:txBody>
      </p:sp>
      <p:sp>
        <p:nvSpPr>
          <p:cNvPr id="3" name="Content Placeholder 2">
            <a:extLst>
              <a:ext uri="{FF2B5EF4-FFF2-40B4-BE49-F238E27FC236}">
                <a16:creationId xmlns:a16="http://schemas.microsoft.com/office/drawing/2014/main" id="{E21C1DDF-0F1A-73D8-D3BB-E5E90352D0CD}"/>
              </a:ext>
            </a:extLst>
          </p:cNvPr>
          <p:cNvSpPr>
            <a:spLocks noGrp="1"/>
          </p:cNvSpPr>
          <p:nvPr>
            <p:ph sz="half" idx="1"/>
          </p:nvPr>
        </p:nvSpPr>
        <p:spPr>
          <a:xfrm>
            <a:off x="6315167" y="2008748"/>
            <a:ext cx="4645152" cy="3914974"/>
          </a:xfrm>
        </p:spPr>
        <p:txBody>
          <a:bodyPr>
            <a:normAutofit fontScale="92500" lnSpcReduction="20000"/>
          </a:bodyPr>
          <a:lstStyle/>
          <a:p>
            <a:r>
              <a:rPr lang="en-US" dirty="0"/>
              <a:t>Accessible and easy to understand</a:t>
            </a:r>
          </a:p>
          <a:p>
            <a:r>
              <a:rPr lang="en-US" dirty="0"/>
              <a:t>Clear and Specific Requirements – holds the regulator and public accountable</a:t>
            </a:r>
          </a:p>
          <a:p>
            <a:r>
              <a:rPr lang="en-US" dirty="0"/>
              <a:t>Broadly applicable, consistently applied</a:t>
            </a:r>
          </a:p>
          <a:p>
            <a:r>
              <a:rPr lang="en-US" dirty="0"/>
              <a:t>Enforceable – Agencies must have authority under state and constitutional law to enforce the regulations</a:t>
            </a:r>
          </a:p>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Provide certainty; improve trust; increase compliance, strengthen enforcement, and decrease frustration between the public and the regulating agency.</a:t>
            </a:r>
          </a:p>
          <a:p>
            <a:endParaRPr lang="en-US" dirty="0"/>
          </a:p>
          <a:p>
            <a:endParaRPr lang="en-US" dirty="0"/>
          </a:p>
        </p:txBody>
      </p:sp>
      <p:pic>
        <p:nvPicPr>
          <p:cNvPr id="6" name="Content Placeholder 5" descr="A diagram of luggage and containers">
            <a:extLst>
              <a:ext uri="{FF2B5EF4-FFF2-40B4-BE49-F238E27FC236}">
                <a16:creationId xmlns:a16="http://schemas.microsoft.com/office/drawing/2014/main" id="{DD7D3642-469B-39D4-9547-5BCA1F37EA5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739153" y="2008748"/>
            <a:ext cx="3743139" cy="3627966"/>
          </a:xfrm>
        </p:spPr>
      </p:pic>
    </p:spTree>
    <p:extLst>
      <p:ext uri="{BB962C8B-B14F-4D97-AF65-F5344CB8AC3E}">
        <p14:creationId xmlns:p14="http://schemas.microsoft.com/office/powerpoint/2010/main" val="663531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C4AAEF-0799-F012-4DA0-1282537D6A7B}"/>
              </a:ext>
            </a:extLst>
          </p:cNvPr>
          <p:cNvPicPr>
            <a:picLocks noChangeAspect="1"/>
          </p:cNvPicPr>
          <p:nvPr/>
        </p:nvPicPr>
        <p:blipFill rotWithShape="1">
          <a:blip r:embed="rId2">
            <a:extLst>
              <a:ext uri="{28A0092B-C50C-407E-A947-70E740481C1C}">
                <a14:useLocalDpi xmlns:a14="http://schemas.microsoft.com/office/drawing/2010/main" val="0"/>
              </a:ext>
            </a:extLst>
          </a:blip>
          <a:srcRect r="15649"/>
          <a:stretch/>
        </p:blipFill>
        <p:spPr>
          <a:xfrm>
            <a:off x="146314" y="186372"/>
            <a:ext cx="6300628" cy="1829055"/>
          </a:xfrm>
          <a:prstGeom prst="rect">
            <a:avLst/>
          </a:prstGeom>
        </p:spPr>
      </p:pic>
      <p:pic>
        <p:nvPicPr>
          <p:cNvPr id="5" name="Picture 4" descr="A yellow text on a page&#10;&#10;Description automatically generated">
            <a:extLst>
              <a:ext uri="{FF2B5EF4-FFF2-40B4-BE49-F238E27FC236}">
                <a16:creationId xmlns:a16="http://schemas.microsoft.com/office/drawing/2014/main" id="{5759C9CE-4E63-ABC6-C427-1F51EC6BEB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14" y="2133512"/>
            <a:ext cx="6300628" cy="2590976"/>
          </a:xfrm>
          <a:prstGeom prst="rect">
            <a:avLst/>
          </a:prstGeom>
        </p:spPr>
      </p:pic>
      <p:pic>
        <p:nvPicPr>
          <p:cNvPr id="4" name="Picture 3" descr="A document with text on it&#10;&#10;Description automatically generated">
            <a:extLst>
              <a:ext uri="{FF2B5EF4-FFF2-40B4-BE49-F238E27FC236}">
                <a16:creationId xmlns:a16="http://schemas.microsoft.com/office/drawing/2014/main" id="{3F73265B-64D6-F7C5-452C-D4517BAE0D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6383" y="186372"/>
            <a:ext cx="5315692" cy="5410955"/>
          </a:xfrm>
          <a:prstGeom prst="rect">
            <a:avLst/>
          </a:prstGeom>
        </p:spPr>
      </p:pic>
    </p:spTree>
    <p:extLst>
      <p:ext uri="{BB962C8B-B14F-4D97-AF65-F5344CB8AC3E}">
        <p14:creationId xmlns:p14="http://schemas.microsoft.com/office/powerpoint/2010/main" val="140987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0990-60B3-3264-E4DF-F5D5376548F3}"/>
              </a:ext>
            </a:extLst>
          </p:cNvPr>
          <p:cNvSpPr>
            <a:spLocks noGrp="1"/>
          </p:cNvSpPr>
          <p:nvPr>
            <p:ph type="title"/>
          </p:nvPr>
        </p:nvSpPr>
        <p:spPr/>
        <p:txBody>
          <a:bodyPr/>
          <a:lstStyle/>
          <a:p>
            <a:pPr algn="ctr"/>
            <a:r>
              <a:rPr lang="en-US" dirty="0"/>
              <a:t>broad v. Specific</a:t>
            </a:r>
          </a:p>
        </p:txBody>
      </p:sp>
      <p:sp>
        <p:nvSpPr>
          <p:cNvPr id="5" name="Text Placeholder 4">
            <a:extLst>
              <a:ext uri="{FF2B5EF4-FFF2-40B4-BE49-F238E27FC236}">
                <a16:creationId xmlns:a16="http://schemas.microsoft.com/office/drawing/2014/main" id="{56059C1E-4B37-D481-8E3C-11DBF449B104}"/>
              </a:ext>
            </a:extLst>
          </p:cNvPr>
          <p:cNvSpPr>
            <a:spLocks noGrp="1"/>
          </p:cNvSpPr>
          <p:nvPr>
            <p:ph type="body" sz="quarter" idx="3"/>
          </p:nvPr>
        </p:nvSpPr>
        <p:spPr/>
        <p:txBody>
          <a:bodyPr/>
          <a:lstStyle/>
          <a:p>
            <a:r>
              <a:rPr lang="en-US" dirty="0"/>
              <a:t>specific</a:t>
            </a:r>
          </a:p>
        </p:txBody>
      </p:sp>
      <p:sp>
        <p:nvSpPr>
          <p:cNvPr id="6" name="Content Placeholder 5">
            <a:extLst>
              <a:ext uri="{FF2B5EF4-FFF2-40B4-BE49-F238E27FC236}">
                <a16:creationId xmlns:a16="http://schemas.microsoft.com/office/drawing/2014/main" id="{CD29179B-7D56-8C1D-3A95-86D609834EE6}"/>
              </a:ext>
            </a:extLst>
          </p:cNvPr>
          <p:cNvSpPr>
            <a:spLocks noGrp="1"/>
          </p:cNvSpPr>
          <p:nvPr>
            <p:ph sz="quarter" idx="4"/>
          </p:nvPr>
        </p:nvSpPr>
        <p:spPr/>
        <p:txBody>
          <a:bodyPr/>
          <a:lstStyle/>
          <a:p>
            <a:r>
              <a:rPr lang="en-US" dirty="0"/>
              <a:t>Provides clarity in area that needs particular attention</a:t>
            </a:r>
          </a:p>
        </p:txBody>
      </p:sp>
      <p:sp>
        <p:nvSpPr>
          <p:cNvPr id="4" name="Text Placeholder 3">
            <a:extLst>
              <a:ext uri="{FF2B5EF4-FFF2-40B4-BE49-F238E27FC236}">
                <a16:creationId xmlns:a16="http://schemas.microsoft.com/office/drawing/2014/main" id="{CB5F9F0C-29EA-50D6-A23B-B293876D4B59}"/>
              </a:ext>
            </a:extLst>
          </p:cNvPr>
          <p:cNvSpPr>
            <a:spLocks noGrp="1"/>
          </p:cNvSpPr>
          <p:nvPr>
            <p:ph type="body" idx="1"/>
          </p:nvPr>
        </p:nvSpPr>
        <p:spPr/>
        <p:txBody>
          <a:bodyPr/>
          <a:lstStyle/>
          <a:p>
            <a:r>
              <a:rPr lang="en-US" dirty="0"/>
              <a:t>broad</a:t>
            </a:r>
          </a:p>
        </p:txBody>
      </p:sp>
      <p:sp>
        <p:nvSpPr>
          <p:cNvPr id="3" name="Content Placeholder 2">
            <a:extLst>
              <a:ext uri="{FF2B5EF4-FFF2-40B4-BE49-F238E27FC236}">
                <a16:creationId xmlns:a16="http://schemas.microsoft.com/office/drawing/2014/main" id="{C0311C30-33DB-C635-2CB4-B81DC7900749}"/>
              </a:ext>
            </a:extLst>
          </p:cNvPr>
          <p:cNvSpPr>
            <a:spLocks noGrp="1"/>
          </p:cNvSpPr>
          <p:nvPr>
            <p:ph sz="half" idx="2"/>
          </p:nvPr>
        </p:nvSpPr>
        <p:spPr/>
        <p:txBody>
          <a:bodyPr/>
          <a:lstStyle/>
          <a:p>
            <a:r>
              <a:rPr lang="en-US" dirty="0"/>
              <a:t>Can be applied in a uniform basis, includes everyone within a single category</a:t>
            </a:r>
          </a:p>
        </p:txBody>
      </p:sp>
    </p:spTree>
    <p:extLst>
      <p:ext uri="{BB962C8B-B14F-4D97-AF65-F5344CB8AC3E}">
        <p14:creationId xmlns:p14="http://schemas.microsoft.com/office/powerpoint/2010/main" val="1561545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793B256-29FE-AF4D-9B4F-3822113BFBA0}"/>
              </a:ext>
            </a:extLst>
          </p:cNvPr>
          <p:cNvSpPr>
            <a:spLocks noGrp="1"/>
          </p:cNvSpPr>
          <p:nvPr>
            <p:ph type="title"/>
          </p:nvPr>
        </p:nvSpPr>
        <p:spPr/>
        <p:txBody>
          <a:bodyPr/>
          <a:lstStyle/>
          <a:p>
            <a:pPr algn="ctr"/>
            <a:r>
              <a:rPr lang="en-US" dirty="0"/>
              <a:t>Example of a Broad rule</a:t>
            </a:r>
          </a:p>
        </p:txBody>
      </p:sp>
      <p:pic>
        <p:nvPicPr>
          <p:cNvPr id="10" name="Content Placeholder 9" descr="A group of chairs in a room">
            <a:extLst>
              <a:ext uri="{FF2B5EF4-FFF2-40B4-BE49-F238E27FC236}">
                <a16:creationId xmlns:a16="http://schemas.microsoft.com/office/drawing/2014/main" id="{307FF10C-3E1C-9C7C-E91A-2DD5F07ABE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0165" y="1968014"/>
            <a:ext cx="7921046" cy="3294267"/>
          </a:xfrm>
        </p:spPr>
      </p:pic>
    </p:spTree>
    <p:extLst>
      <p:ext uri="{BB962C8B-B14F-4D97-AF65-F5344CB8AC3E}">
        <p14:creationId xmlns:p14="http://schemas.microsoft.com/office/powerpoint/2010/main" val="2624396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F16F6-D1CE-8CFB-2C72-443D135E3795}"/>
              </a:ext>
            </a:extLst>
          </p:cNvPr>
          <p:cNvSpPr>
            <a:spLocks noGrp="1"/>
          </p:cNvSpPr>
          <p:nvPr>
            <p:ph type="title"/>
          </p:nvPr>
        </p:nvSpPr>
        <p:spPr/>
        <p:txBody>
          <a:bodyPr/>
          <a:lstStyle/>
          <a:p>
            <a:pPr algn="ctr"/>
            <a:r>
              <a:rPr lang="en-US" dirty="0"/>
              <a:t>Example of a Specific Rule</a:t>
            </a:r>
          </a:p>
        </p:txBody>
      </p:sp>
      <p:pic>
        <p:nvPicPr>
          <p:cNvPr id="5" name="Content Placeholder 4" descr="A black text on a white background&#10;&#10;Description automatically generated">
            <a:extLst>
              <a:ext uri="{FF2B5EF4-FFF2-40B4-BE49-F238E27FC236}">
                <a16:creationId xmlns:a16="http://schemas.microsoft.com/office/drawing/2014/main" id="{F911BA47-F3AD-B62C-FD92-557AA64F59E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27896" y="1939097"/>
            <a:ext cx="4315427" cy="600159"/>
          </a:xfrm>
        </p:spPr>
      </p:pic>
      <p:pic>
        <p:nvPicPr>
          <p:cNvPr id="7" name="Picture 6" descr="A close-up of a text&#10;&#10;Description automatically generated">
            <a:extLst>
              <a:ext uri="{FF2B5EF4-FFF2-40B4-BE49-F238E27FC236}">
                <a16:creationId xmlns:a16="http://schemas.microsoft.com/office/drawing/2014/main" id="{5A52C3F7-0882-4A50-108E-AE7B33D5DAF4}"/>
              </a:ext>
            </a:extLst>
          </p:cNvPr>
          <p:cNvPicPr>
            <a:picLocks noChangeAspect="1"/>
          </p:cNvPicPr>
          <p:nvPr/>
        </p:nvPicPr>
        <p:blipFill rotWithShape="1">
          <a:blip r:embed="rId3">
            <a:extLst>
              <a:ext uri="{28A0092B-C50C-407E-A947-70E740481C1C}">
                <a14:useLocalDpi xmlns:a14="http://schemas.microsoft.com/office/drawing/2010/main" val="0"/>
              </a:ext>
            </a:extLst>
          </a:blip>
          <a:srcRect r="12702" b="14397"/>
          <a:stretch/>
        </p:blipFill>
        <p:spPr>
          <a:xfrm>
            <a:off x="189606" y="2624600"/>
            <a:ext cx="11812788" cy="2790082"/>
          </a:xfrm>
          <a:prstGeom prst="rect">
            <a:avLst/>
          </a:prstGeom>
        </p:spPr>
      </p:pic>
    </p:spTree>
    <p:extLst>
      <p:ext uri="{BB962C8B-B14F-4D97-AF65-F5344CB8AC3E}">
        <p14:creationId xmlns:p14="http://schemas.microsoft.com/office/powerpoint/2010/main" val="3919432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0990-60B3-3264-E4DF-F5D5376548F3}"/>
              </a:ext>
            </a:extLst>
          </p:cNvPr>
          <p:cNvSpPr>
            <a:spLocks noGrp="1"/>
          </p:cNvSpPr>
          <p:nvPr>
            <p:ph type="title"/>
          </p:nvPr>
        </p:nvSpPr>
        <p:spPr/>
        <p:txBody>
          <a:bodyPr/>
          <a:lstStyle/>
          <a:p>
            <a:pPr algn="ctr"/>
            <a:r>
              <a:rPr lang="en-US" dirty="0"/>
              <a:t>Regulations must be enforceable</a:t>
            </a:r>
          </a:p>
        </p:txBody>
      </p:sp>
      <p:sp>
        <p:nvSpPr>
          <p:cNvPr id="3" name="Content Placeholder 2">
            <a:extLst>
              <a:ext uri="{FF2B5EF4-FFF2-40B4-BE49-F238E27FC236}">
                <a16:creationId xmlns:a16="http://schemas.microsoft.com/office/drawing/2014/main" id="{C0311C30-33DB-C635-2CB4-B81DC7900749}"/>
              </a:ext>
            </a:extLst>
          </p:cNvPr>
          <p:cNvSpPr>
            <a:spLocks noGrp="1"/>
          </p:cNvSpPr>
          <p:nvPr>
            <p:ph sz="half" idx="1"/>
          </p:nvPr>
        </p:nvSpPr>
        <p:spPr/>
        <p:txBody>
          <a:bodyPr>
            <a:normAutofit fontScale="92500" lnSpcReduction="20000"/>
          </a:bodyPr>
          <a:lstStyle/>
          <a:p>
            <a:r>
              <a:rPr lang="en-US" dirty="0"/>
              <a:t>Agencies must have constitutional and statutory authority to enforce its regulations</a:t>
            </a:r>
          </a:p>
          <a:p>
            <a:r>
              <a:rPr lang="en-US" dirty="0"/>
              <a:t>You may draft a regulation with a plausible interpretation under the law, but the closer the regulation is based on statutory language,  the more likely you will receive a favorable reading in any court if the regulation is challenged.</a:t>
            </a:r>
          </a:p>
          <a:p>
            <a:r>
              <a:rPr lang="en-US" dirty="0"/>
              <a:t>Must be supported by evidence</a:t>
            </a:r>
          </a:p>
        </p:txBody>
      </p:sp>
      <p:pic>
        <p:nvPicPr>
          <p:cNvPr id="6" name="Content Placeholder 5" descr="Scales of justice on blue background">
            <a:extLst>
              <a:ext uri="{FF2B5EF4-FFF2-40B4-BE49-F238E27FC236}">
                <a16:creationId xmlns:a16="http://schemas.microsoft.com/office/drawing/2014/main" id="{D7F25E0D-0D6E-CCBF-3426-7E520EC092E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13500" y="2190221"/>
            <a:ext cx="4645025" cy="3096683"/>
          </a:xfrm>
        </p:spPr>
      </p:pic>
    </p:spTree>
    <p:extLst>
      <p:ext uri="{BB962C8B-B14F-4D97-AF65-F5344CB8AC3E}">
        <p14:creationId xmlns:p14="http://schemas.microsoft.com/office/powerpoint/2010/main" val="116282885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1_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emplate>Gallery</Template>
  <TotalTime>12648</TotalTime>
  <Words>1572</Words>
  <Application>Microsoft Office PowerPoint</Application>
  <PresentationFormat>Widescreen</PresentationFormat>
  <Paragraphs>140</Paragraphs>
  <Slides>34</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34</vt:i4>
      </vt:variant>
    </vt:vector>
  </HeadingPairs>
  <TitlesOfParts>
    <vt:vector size="39" baseType="lpstr">
      <vt:lpstr>Arial</vt:lpstr>
      <vt:lpstr>Gill Sans MT</vt:lpstr>
      <vt:lpstr>Rockwell</vt:lpstr>
      <vt:lpstr>Gallery</vt:lpstr>
      <vt:lpstr>1_Gallery</vt:lpstr>
      <vt:lpstr>what makes good regulation and why good regulations matter</vt:lpstr>
      <vt:lpstr>Why make a rule?</vt:lpstr>
      <vt:lpstr>Common types of regulations</vt:lpstr>
      <vt:lpstr>What makes a good REGULATION?</vt:lpstr>
      <vt:lpstr>PowerPoint Presentation</vt:lpstr>
      <vt:lpstr>broad v. Specific</vt:lpstr>
      <vt:lpstr>Example of a Broad rule</vt:lpstr>
      <vt:lpstr>Example of a Specific Rule</vt:lpstr>
      <vt:lpstr>Regulations must be enforceable</vt:lpstr>
      <vt:lpstr>Tri-state v. d’antonio</vt:lpstr>
      <vt:lpstr>Tri STate</vt:lpstr>
      <vt:lpstr>Arguments made by tri-state</vt:lpstr>
      <vt:lpstr>NM supreme court decided against tri-state</vt:lpstr>
      <vt:lpstr>NM supreme court decided against tri-state</vt:lpstr>
      <vt:lpstr>Key takeaways from all of the above</vt:lpstr>
      <vt:lpstr>Bad Regulations are therefore…</vt:lpstr>
      <vt:lpstr>What’s the process?</vt:lpstr>
      <vt:lpstr>New Mexico’s state rules act  NMSA 1978, §§ 14-3-24 to -25, 14-4-1 to -9 </vt:lpstr>
      <vt:lpstr>What’s the process?</vt:lpstr>
      <vt:lpstr>drafting a regulation</vt:lpstr>
      <vt:lpstr>Put the public on notice</vt:lpstr>
      <vt:lpstr>Notice must comport with constitutional due process and statutory requirements</vt:lpstr>
      <vt:lpstr>Public Comment</vt:lpstr>
      <vt:lpstr>Unresolved disputes and challenges</vt:lpstr>
      <vt:lpstr>Who could challenge a regulation?</vt:lpstr>
      <vt:lpstr>Basis for challenges</vt:lpstr>
      <vt:lpstr>Example to wrap up-  Marker v. N.M. oil conservation commission</vt:lpstr>
      <vt:lpstr>PowerPoint Presentation</vt:lpstr>
      <vt:lpstr>Short Synopses of Marker</vt:lpstr>
      <vt:lpstr>Marker argued</vt:lpstr>
      <vt:lpstr>The court didn’t buy any of it</vt:lpstr>
      <vt:lpstr>Broad takeaways</vt:lpstr>
      <vt:lpstr>final recap</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Write a Good Regulation and How to Avoid Writing Bad Regulation</dc:title>
  <dc:creator>Ogaz, Zachary, ENV</dc:creator>
  <cp:lastModifiedBy>Ogaz, Zachary, ENV</cp:lastModifiedBy>
  <cp:revision>29</cp:revision>
  <dcterms:created xsi:type="dcterms:W3CDTF">2023-10-27T15:03:34Z</dcterms:created>
  <dcterms:modified xsi:type="dcterms:W3CDTF">2023-11-10T15:51:39Z</dcterms:modified>
</cp:coreProperties>
</file>