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tierrez, Jordan , PRC" userId="434fe4f5-1685-4686-b338-ec973af6b117" providerId="ADAL" clId="{06D74352-EF1E-40F0-9C85-D9A37DF02FA9}"/>
    <pc:docChg chg="custSel modSld">
      <pc:chgData name="Gutierrez, Jordan , PRC" userId="434fe4f5-1685-4686-b338-ec973af6b117" providerId="ADAL" clId="{06D74352-EF1E-40F0-9C85-D9A37DF02FA9}" dt="2023-11-09T20:45:02.085" v="0" actId="478"/>
      <pc:docMkLst>
        <pc:docMk/>
      </pc:docMkLst>
      <pc:sldChg chg="delSp mod">
        <pc:chgData name="Gutierrez, Jordan , PRC" userId="434fe4f5-1685-4686-b338-ec973af6b117" providerId="ADAL" clId="{06D74352-EF1E-40F0-9C85-D9A37DF02FA9}" dt="2023-11-09T20:45:02.085" v="0" actId="478"/>
        <pc:sldMkLst>
          <pc:docMk/>
          <pc:sldMk cId="3470906331" sldId="256"/>
        </pc:sldMkLst>
        <pc:spChg chg="del">
          <ac:chgData name="Gutierrez, Jordan , PRC" userId="434fe4f5-1685-4686-b338-ec973af6b117" providerId="ADAL" clId="{06D74352-EF1E-40F0-9C85-D9A37DF02FA9}" dt="2023-11-09T20:45:02.085" v="0" actId="478"/>
          <ac:spMkLst>
            <pc:docMk/>
            <pc:sldMk cId="3470906331" sldId="256"/>
            <ac:spMk id="3" creationId="{3C2AE2AF-D6EC-4652-3638-C41548A8CB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ECB2-A28B-C95D-0F1A-2438430D5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52466-9A11-D507-BD4B-9FB1D89B6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498E-DF4A-7515-6B6E-BC908C1C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0AE6-EED6-493F-9143-DFEE3E17D0B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1AABA-5A45-8640-EEF6-B138D402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4390B-9863-F287-3D2B-4137D6F4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3DC-2460-4DAA-832D-EFF7473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1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A8A0-CC51-CA66-9A08-5C5AA6FD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F688F-B48A-BBD8-948F-453C060F1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E56AA-2BE2-30FF-0A73-C73A3DEC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0AE6-EED6-493F-9143-DFEE3E17D0B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43192-DF3F-83F2-380F-4584CE57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4D83-D8AF-022D-AF79-3BA5079D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3DC-2460-4DAA-832D-EFF7473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9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DFDA1E-0917-7005-6281-5924FA1ED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31A4E-C372-B2FB-C903-4421B2635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AC870-36C9-CE48-7222-CC1574D1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0AE6-EED6-493F-9143-DFEE3E17D0B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FCDDE-2F90-549C-E628-D01F3718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38174-319C-3E0E-49C4-93F3A55E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3DC-2460-4DAA-832D-EFF7473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4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9B9EC-D9B8-317B-3274-1A78728B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698CD-1F2A-9F48-80A7-BE5E191B7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31F49-C4D1-B6AA-779F-EDFC336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0AE6-EED6-493F-9143-DFEE3E17D0B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2B29F-A1CC-2E11-4220-F5802A39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0993-2D81-E77F-11E9-D05FCA59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3DC-2460-4DAA-832D-EFF7473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0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7B97-7BE7-43B9-7ABE-0F877FB3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BCA29-523C-D42E-2E2A-52A776DD7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9DA41-956A-9249-C414-BDED3FDD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0AE6-EED6-493F-9143-DFEE3E17D0B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0B129-3715-F443-51CD-8292771C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5C8F4-3F56-E87F-2B9E-11F71B62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3DC-2460-4DAA-832D-EFF7473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7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0E1C-B4A1-8427-DE28-0B322055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DEC2A-F8DA-26D1-DACB-C61F482B4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A056B-A48A-3C2D-3258-4FC70BF49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52D4A-E806-ED8C-2A9D-A3F9C327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0AE6-EED6-493F-9143-DFEE3E17D0B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52A8D-A0C4-B378-FD14-5D58ACD0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FAB10-5974-779E-A668-B035DB2E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3DC-2460-4DAA-832D-EFF7473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FA60-5E57-7163-4D15-62FFBC4E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CDDD5-58C7-0B64-2731-B5349E155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59B3A-5B8E-2B61-A3D2-E6FCB1FAD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1A9DA-127B-AB67-2F7A-70B28EF46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DDADF-5ABB-FBFC-873D-1149F2854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8612B-B2E8-8973-4021-B1BCA4E8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0AE6-EED6-493F-9143-DFEE3E17D0B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919CA-5FC4-7603-87BA-603D19BB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BEA0C-AC25-1B44-F831-95DBCD6E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3DC-2460-4DAA-832D-EFF7473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E562D-369C-8B73-DE96-93EEC96D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D399E-0C33-DC37-958A-63A5A16D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0AE6-EED6-493F-9143-DFEE3E17D0B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C540C-5751-B3F4-6DAB-46D51CEE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A951A-85FD-C3C0-8B30-D4F98DD7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3DC-2460-4DAA-832D-EFF7473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008CE-C9AC-7DC1-5EF0-90E9D305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0AE6-EED6-493F-9143-DFEE3E17D0B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D4D8F-1DEF-29BB-42B8-DC708931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5E43-275E-313A-1CE2-F0AF2BAA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3DC-2460-4DAA-832D-EFF7473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2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D52E-48C3-D96A-18F8-9EDEA8C2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78F28-4D5B-54F2-7982-9CE8C7555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9652C-3FEB-2EDD-18D6-A2BD5EF86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49CB-C526-FF7B-5D67-67A463F1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0AE6-EED6-493F-9143-DFEE3E17D0B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69F28-1150-FFCD-DF74-EFE4F372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5514E-0D06-77F7-F366-891B67FD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3DC-2460-4DAA-832D-EFF7473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0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92A8-A9D6-5CA9-C450-2F12A460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6B929-FAC1-9818-EB56-70A648441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31D0B-D680-970C-F170-5F1F96B4E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2E8A7-2CA0-9888-DE49-6DECDC6F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0AE6-EED6-493F-9143-DFEE3E17D0B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03E7A-7CE2-4A5F-503B-3AE9A7F3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B9247-62A6-9359-4409-8C92A19C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C3DC-2460-4DAA-832D-EFF7473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2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0E8F6-904E-476C-C793-53982850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6840F-22B2-4830-14E9-FFC9EB1F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B06E0-21E3-026B-3613-D0D70859E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80AE6-EED6-493F-9143-DFEE3E17D0B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F6F5D-51EC-AF0F-C5AB-9B759C0EA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D97FA-55A0-DF3B-1768-A906682BD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2C3DC-2460-4DAA-832D-EFF74738B2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FDBCC8D-8B0C-4E83-E905-1B2CBA8FE6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4" y="230188"/>
            <a:ext cx="2623076" cy="723969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EF8D15D-1B03-3270-862F-0D97127D8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96"/>
          <a:stretch/>
        </p:blipFill>
        <p:spPr>
          <a:xfrm>
            <a:off x="11382515" y="5995283"/>
            <a:ext cx="667526" cy="6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9DBE-9DA1-96A4-A2E3-B7317D32E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7385"/>
            <a:ext cx="9144000" cy="4631758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PRC CLE: Emerging Issues in Regulation</a:t>
            </a:r>
            <a:b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Topic:  Return on Equity (“ROE”)</a:t>
            </a:r>
            <a:b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 Tupler</a:t>
            </a:r>
            <a:b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Economist</a:t>
            </a:r>
            <a:b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 PRC Utility Division Staff</a:t>
            </a:r>
            <a:b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090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4758-23F0-3E6B-2372-65483F51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30-year UST yield, past 65 years</a:t>
            </a:r>
          </a:p>
        </p:txBody>
      </p:sp>
      <p:pic>
        <p:nvPicPr>
          <p:cNvPr id="3" name="Picture 2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B4B9F970-11B2-6588-3429-CD4FA411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6" y="1501022"/>
            <a:ext cx="10058399" cy="499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5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AA72-77D8-CCAC-8218-955FAB3D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 federal debt as a % of GDP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A6B91E2F-B6C1-6524-FF98-65FC42E1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29" y="1356396"/>
            <a:ext cx="10144941" cy="5501604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6F2E1F6-CD59-3C3E-DE82-DA343698D3DF}"/>
              </a:ext>
            </a:extLst>
          </p:cNvPr>
          <p:cNvSpPr/>
          <p:nvPr/>
        </p:nvSpPr>
        <p:spPr>
          <a:xfrm>
            <a:off x="8392886" y="2057400"/>
            <a:ext cx="620485" cy="10776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8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F72D-A68F-FAFE-DEF7-C2DA718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5AD1E-EA86-86A7-288F-5B61CFE0A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Chart, histogram&#10;&#10;Description automatically generated">
            <a:extLst>
              <a:ext uri="{FF2B5EF4-FFF2-40B4-BE49-F238E27FC236}">
                <a16:creationId xmlns:a16="http://schemas.microsoft.com/office/drawing/2014/main" id="{A5AA8AD8-A59F-B447-CB9D-028F098BB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025" y="923698"/>
            <a:ext cx="9317377" cy="586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6BA7-54B0-CD20-6DF5-0DBD2105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599612" cy="1600200"/>
          </a:xfrm>
        </p:spPr>
        <p:txBody>
          <a:bodyPr/>
          <a:lstStyle/>
          <a:p>
            <a:pPr algn="ctr"/>
            <a:r>
              <a:rPr lang="en-US" b="1" dirty="0"/>
              <a:t>ROE Basics: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8927B-CD61-419C-F9C4-214D47910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64469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4EA415-33D5-9113-E1C8-85BCDAAE4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103" y="1935005"/>
            <a:ext cx="10837268" cy="3340712"/>
          </a:xfrm>
        </p:spPr>
      </p:pic>
    </p:spTree>
    <p:extLst>
      <p:ext uri="{BB962C8B-B14F-4D97-AF65-F5344CB8AC3E}">
        <p14:creationId xmlns:p14="http://schemas.microsoft.com/office/powerpoint/2010/main" val="172826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1D8E338-1273-F514-3426-58D88A154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14" y="2231572"/>
            <a:ext cx="11482886" cy="22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91F9-C33C-4E0E-E093-144D9AC59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68B18-66B0-FF91-5C8E-892FF47F39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AD66CF8-567E-91CB-D260-4A79F9BC1F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" y="1227024"/>
            <a:ext cx="11659992" cy="48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7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8659-848A-9925-FF09-FCF6A9B7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1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6D4D789-C896-37E2-3965-0E9EF8C5FD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11615" y="1206364"/>
            <a:ext cx="9778899" cy="5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90C8-3D01-92A8-B556-E0FE54D3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35C121DA-F59D-6E1D-8AA6-1DCB480B1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8" y="1027905"/>
            <a:ext cx="11189272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7FE7-7B7D-008B-AAF4-7649266B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30-year UST yield, past 10 years</a:t>
            </a:r>
          </a:p>
        </p:txBody>
      </p:sp>
      <p:pic>
        <p:nvPicPr>
          <p:cNvPr id="3" name="Picture 2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700515A1-8631-08A8-113C-37A7B44D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1" y="1417320"/>
            <a:ext cx="10769920" cy="49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4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942F-3ADE-7957-D726-3A1F8C04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30-year UST yield, past 40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D7D79-7E13-2707-AF63-81621E41D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86" y="1549671"/>
            <a:ext cx="9655628" cy="48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77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           PRC CLE: Emerging Issues in Regulation  Topic:  Return on Equity (“ROE”)   Marc Tupler Senior Economist NM PRC Utility Division Staff </vt:lpstr>
      <vt:lpstr>PowerPoint Presentation</vt:lpstr>
      <vt:lpstr>ROE Basics:</vt:lpstr>
      <vt:lpstr>PowerPoint Presentation</vt:lpstr>
      <vt:lpstr>PowerPoint Presentation</vt:lpstr>
      <vt:lpstr>PowerPoint Presentation</vt:lpstr>
      <vt:lpstr>PowerPoint Presentation</vt:lpstr>
      <vt:lpstr>30-year UST yield, past 10 years</vt:lpstr>
      <vt:lpstr>30-year UST yield, past 40 years</vt:lpstr>
      <vt:lpstr>30-year UST yield, past 65 years</vt:lpstr>
      <vt:lpstr>US federal debt as a % of GDP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Gutierrez, Jordan , PRC</dc:creator>
  <cp:lastModifiedBy>Gutierrez, Jordan , PRC</cp:lastModifiedBy>
  <cp:revision>16</cp:revision>
  <dcterms:created xsi:type="dcterms:W3CDTF">2023-08-24T19:31:56Z</dcterms:created>
  <dcterms:modified xsi:type="dcterms:W3CDTF">2023-11-09T20:45:12Z</dcterms:modified>
</cp:coreProperties>
</file>