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sldIdLst>
    <p:sldId id="256" r:id="rId5"/>
    <p:sldId id="349" r:id="rId6"/>
    <p:sldId id="356" r:id="rId7"/>
    <p:sldId id="355" r:id="rId8"/>
    <p:sldId id="350" r:id="rId9"/>
    <p:sldId id="352" r:id="rId10"/>
    <p:sldId id="353" r:id="rId11"/>
    <p:sldId id="354" r:id="rId12"/>
    <p:sldId id="318" r:id="rId13"/>
    <p:sldId id="359" r:id="rId14"/>
    <p:sldId id="360" r:id="rId15"/>
    <p:sldId id="362" r:id="rId16"/>
    <p:sldId id="365" r:id="rId17"/>
    <p:sldId id="307" r:id="rId18"/>
    <p:sldId id="310" r:id="rId19"/>
    <p:sldId id="292" r:id="rId20"/>
    <p:sldId id="298" r:id="rId21"/>
    <p:sldId id="294" r:id="rId22"/>
    <p:sldId id="295" r:id="rId23"/>
    <p:sldId id="281" r:id="rId24"/>
    <p:sldId id="321" r:id="rId25"/>
    <p:sldId id="361" r:id="rId26"/>
    <p:sldId id="317" r:id="rId27"/>
    <p:sldId id="363" r:id="rId28"/>
    <p:sldId id="340" r:id="rId29"/>
    <p:sldId id="344" r:id="rId30"/>
    <p:sldId id="357" r:id="rId31"/>
    <p:sldId id="346" r:id="rId32"/>
    <p:sldId id="364" r:id="rId33"/>
    <p:sldId id="299" r:id="rId34"/>
    <p:sldId id="290" r:id="rId35"/>
    <p:sldId id="330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1260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DF0B5B-2D89-41B1-872F-DC7502F42B4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D743010-8FF4-4920-B5FF-9D33AE619CDF}">
      <dgm:prSet/>
      <dgm:spPr/>
      <dgm:t>
        <a:bodyPr/>
        <a:lstStyle/>
        <a:p>
          <a:r>
            <a:rPr lang="en-US"/>
            <a:t>ABSENCE</a:t>
          </a:r>
        </a:p>
      </dgm:t>
    </dgm:pt>
    <dgm:pt modelId="{39DFA868-B9A2-42CA-9331-40DA6AE3A210}" type="parTrans" cxnId="{4044F553-4CCC-4D05-80A7-9E58976BB288}">
      <dgm:prSet/>
      <dgm:spPr/>
      <dgm:t>
        <a:bodyPr/>
        <a:lstStyle/>
        <a:p>
          <a:endParaRPr lang="en-US"/>
        </a:p>
      </dgm:t>
    </dgm:pt>
    <dgm:pt modelId="{F63DF576-8C68-41DC-9979-CB93F51A2061}" type="sibTrans" cxnId="{4044F553-4CCC-4D05-80A7-9E58976BB288}">
      <dgm:prSet/>
      <dgm:spPr/>
      <dgm:t>
        <a:bodyPr/>
        <a:lstStyle/>
        <a:p>
          <a:endParaRPr lang="en-US"/>
        </a:p>
      </dgm:t>
    </dgm:pt>
    <dgm:pt modelId="{84821CC6-AFE2-45BB-8B80-2A9E9635DB64}">
      <dgm:prSet/>
      <dgm:spPr/>
      <dgm:t>
        <a:bodyPr/>
        <a:lstStyle/>
        <a:p>
          <a:r>
            <a:rPr lang="en-US" dirty="0"/>
            <a:t>In conversations with clients, colleagues, even family and friends.  </a:t>
          </a:r>
        </a:p>
      </dgm:t>
    </dgm:pt>
    <dgm:pt modelId="{61289BB5-481C-4C18-97EC-008EF95403EA}" type="parTrans" cxnId="{3A067F5E-60A4-46A5-A595-EC3D177A1936}">
      <dgm:prSet/>
      <dgm:spPr/>
      <dgm:t>
        <a:bodyPr/>
        <a:lstStyle/>
        <a:p>
          <a:endParaRPr lang="en-US"/>
        </a:p>
      </dgm:t>
    </dgm:pt>
    <dgm:pt modelId="{761435AF-668D-4B76-A536-0639F4AE17F3}" type="sibTrans" cxnId="{3A067F5E-60A4-46A5-A595-EC3D177A1936}">
      <dgm:prSet/>
      <dgm:spPr/>
      <dgm:t>
        <a:bodyPr/>
        <a:lstStyle/>
        <a:p>
          <a:endParaRPr lang="en-US"/>
        </a:p>
      </dgm:t>
    </dgm:pt>
    <dgm:pt modelId="{1A656060-7C58-4A5A-A44E-31576C9F9304}">
      <dgm:prSet/>
      <dgm:spPr/>
      <dgm:t>
        <a:bodyPr/>
        <a:lstStyle/>
        <a:p>
          <a:r>
            <a:rPr lang="en-US" dirty="0"/>
            <a:t>While doing work.</a:t>
          </a:r>
        </a:p>
      </dgm:t>
    </dgm:pt>
    <dgm:pt modelId="{151CBA6A-0008-4E32-AEA3-B8F7C01C83AA}" type="parTrans" cxnId="{6AA0FDF0-DA0B-4070-BF4F-CB0E42DDFC63}">
      <dgm:prSet/>
      <dgm:spPr/>
      <dgm:t>
        <a:bodyPr/>
        <a:lstStyle/>
        <a:p>
          <a:endParaRPr lang="en-US"/>
        </a:p>
      </dgm:t>
    </dgm:pt>
    <dgm:pt modelId="{A3DCFE53-A90B-4A4E-AB2F-B7D9E4031AB3}" type="sibTrans" cxnId="{6AA0FDF0-DA0B-4070-BF4F-CB0E42DDFC63}">
      <dgm:prSet/>
      <dgm:spPr/>
      <dgm:t>
        <a:bodyPr/>
        <a:lstStyle/>
        <a:p>
          <a:endParaRPr lang="en-US"/>
        </a:p>
      </dgm:t>
    </dgm:pt>
    <dgm:pt modelId="{373820B7-C137-4286-A662-BE92D14C36DE}">
      <dgm:prSet/>
      <dgm:spPr/>
      <dgm:t>
        <a:bodyPr/>
        <a:lstStyle/>
        <a:p>
          <a:r>
            <a:rPr lang="en-US" dirty="0"/>
            <a:t>While driving (“I don’t remember actually getting here”).</a:t>
          </a:r>
        </a:p>
      </dgm:t>
    </dgm:pt>
    <dgm:pt modelId="{1FE14326-0348-491F-84E5-BF6D7CF4EB33}" type="parTrans" cxnId="{CBC34365-0BAC-42CC-8228-C95CC8D1F360}">
      <dgm:prSet/>
      <dgm:spPr/>
      <dgm:t>
        <a:bodyPr/>
        <a:lstStyle/>
        <a:p>
          <a:endParaRPr lang="en-US"/>
        </a:p>
      </dgm:t>
    </dgm:pt>
    <dgm:pt modelId="{4C4424D5-5FF5-4AF7-ACC5-6D4627A67101}" type="sibTrans" cxnId="{CBC34365-0BAC-42CC-8228-C95CC8D1F360}">
      <dgm:prSet/>
      <dgm:spPr/>
      <dgm:t>
        <a:bodyPr/>
        <a:lstStyle/>
        <a:p>
          <a:endParaRPr lang="en-US"/>
        </a:p>
      </dgm:t>
    </dgm:pt>
    <dgm:pt modelId="{F9FE1824-FEB8-4CE4-BBE2-BB9679118C51}" type="pres">
      <dgm:prSet presAssocID="{2FDF0B5B-2D89-41B1-872F-DC7502F42B40}" presName="linear" presStyleCnt="0">
        <dgm:presLayoutVars>
          <dgm:animLvl val="lvl"/>
          <dgm:resizeHandles val="exact"/>
        </dgm:presLayoutVars>
      </dgm:prSet>
      <dgm:spPr/>
    </dgm:pt>
    <dgm:pt modelId="{C8CFBC69-53D6-4FDD-8408-5F986E80C9BA}" type="pres">
      <dgm:prSet presAssocID="{DD743010-8FF4-4920-B5FF-9D33AE619CD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61749885-11E9-443D-8509-03D3151F37BD}" type="pres">
      <dgm:prSet presAssocID="{DD743010-8FF4-4920-B5FF-9D33AE619CDF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A067F5E-60A4-46A5-A595-EC3D177A1936}" srcId="{DD743010-8FF4-4920-B5FF-9D33AE619CDF}" destId="{84821CC6-AFE2-45BB-8B80-2A9E9635DB64}" srcOrd="0" destOrd="0" parTransId="{61289BB5-481C-4C18-97EC-008EF95403EA}" sibTransId="{761435AF-668D-4B76-A536-0639F4AE17F3}"/>
    <dgm:cxn modelId="{CBC34365-0BAC-42CC-8228-C95CC8D1F360}" srcId="{DD743010-8FF4-4920-B5FF-9D33AE619CDF}" destId="{373820B7-C137-4286-A662-BE92D14C36DE}" srcOrd="2" destOrd="0" parTransId="{1FE14326-0348-491F-84E5-BF6D7CF4EB33}" sibTransId="{4C4424D5-5FF5-4AF7-ACC5-6D4627A67101}"/>
    <dgm:cxn modelId="{2AD3866E-8CDC-4656-B21C-2C43432E8C1C}" type="presOf" srcId="{DD743010-8FF4-4920-B5FF-9D33AE619CDF}" destId="{C8CFBC69-53D6-4FDD-8408-5F986E80C9BA}" srcOrd="0" destOrd="0" presId="urn:microsoft.com/office/officeart/2005/8/layout/vList2"/>
    <dgm:cxn modelId="{4044F553-4CCC-4D05-80A7-9E58976BB288}" srcId="{2FDF0B5B-2D89-41B1-872F-DC7502F42B40}" destId="{DD743010-8FF4-4920-B5FF-9D33AE619CDF}" srcOrd="0" destOrd="0" parTransId="{39DFA868-B9A2-42CA-9331-40DA6AE3A210}" sibTransId="{F63DF576-8C68-41DC-9979-CB93F51A2061}"/>
    <dgm:cxn modelId="{878F9779-3FEF-43D9-AEA0-7D80127102C7}" type="presOf" srcId="{1A656060-7C58-4A5A-A44E-31576C9F9304}" destId="{61749885-11E9-443D-8509-03D3151F37BD}" srcOrd="0" destOrd="1" presId="urn:microsoft.com/office/officeart/2005/8/layout/vList2"/>
    <dgm:cxn modelId="{898E218A-0628-4A92-B3A3-D52C41775AAF}" type="presOf" srcId="{84821CC6-AFE2-45BB-8B80-2A9E9635DB64}" destId="{61749885-11E9-443D-8509-03D3151F37BD}" srcOrd="0" destOrd="0" presId="urn:microsoft.com/office/officeart/2005/8/layout/vList2"/>
    <dgm:cxn modelId="{EFDC15B5-32CF-4CA2-8FE5-648CB567D53A}" type="presOf" srcId="{373820B7-C137-4286-A662-BE92D14C36DE}" destId="{61749885-11E9-443D-8509-03D3151F37BD}" srcOrd="0" destOrd="2" presId="urn:microsoft.com/office/officeart/2005/8/layout/vList2"/>
    <dgm:cxn modelId="{FAA720EA-4892-4438-A4D3-AD577CDEB970}" type="presOf" srcId="{2FDF0B5B-2D89-41B1-872F-DC7502F42B40}" destId="{F9FE1824-FEB8-4CE4-BBE2-BB9679118C51}" srcOrd="0" destOrd="0" presId="urn:microsoft.com/office/officeart/2005/8/layout/vList2"/>
    <dgm:cxn modelId="{6AA0FDF0-DA0B-4070-BF4F-CB0E42DDFC63}" srcId="{DD743010-8FF4-4920-B5FF-9D33AE619CDF}" destId="{1A656060-7C58-4A5A-A44E-31576C9F9304}" srcOrd="1" destOrd="0" parTransId="{151CBA6A-0008-4E32-AEA3-B8F7C01C83AA}" sibTransId="{A3DCFE53-A90B-4A4E-AB2F-B7D9E4031AB3}"/>
    <dgm:cxn modelId="{46D0BAA6-7D63-4A8D-A9FD-DDE2085D3600}" type="presParOf" srcId="{F9FE1824-FEB8-4CE4-BBE2-BB9679118C51}" destId="{C8CFBC69-53D6-4FDD-8408-5F986E80C9BA}" srcOrd="0" destOrd="0" presId="urn:microsoft.com/office/officeart/2005/8/layout/vList2"/>
    <dgm:cxn modelId="{529195D9-ED00-49FA-A877-6A43782F5ED8}" type="presParOf" srcId="{F9FE1824-FEB8-4CE4-BBE2-BB9679118C51}" destId="{61749885-11E9-443D-8509-03D3151F37BD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CFBC69-53D6-4FDD-8408-5F986E80C9BA}">
      <dsp:nvSpPr>
        <dsp:cNvPr id="0" name=""/>
        <dsp:cNvSpPr/>
      </dsp:nvSpPr>
      <dsp:spPr>
        <a:xfrm>
          <a:off x="0" y="36208"/>
          <a:ext cx="6571343" cy="959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ABSENCE</a:t>
          </a:r>
        </a:p>
      </dsp:txBody>
      <dsp:txXfrm>
        <a:off x="46834" y="83042"/>
        <a:ext cx="6477675" cy="865732"/>
      </dsp:txXfrm>
    </dsp:sp>
    <dsp:sp modelId="{61749885-11E9-443D-8509-03D3151F37BD}">
      <dsp:nvSpPr>
        <dsp:cNvPr id="0" name=""/>
        <dsp:cNvSpPr/>
      </dsp:nvSpPr>
      <dsp:spPr>
        <a:xfrm>
          <a:off x="0" y="995608"/>
          <a:ext cx="6571343" cy="2418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8640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In conversations with clients, colleagues, even family and friends.  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While doing work.</a:t>
          </a: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200" kern="1200" dirty="0"/>
            <a:t>While driving (“I don’t remember actually getting here”).</a:t>
          </a:r>
        </a:p>
      </dsp:txBody>
      <dsp:txXfrm>
        <a:off x="0" y="995608"/>
        <a:ext cx="6571343" cy="2418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762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24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474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498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35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547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971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55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1B45-27CE-5648-BBF9-E5ADBC1675AC}" type="datetimeFigureOut">
              <a:rPr lang="en-US" smtClean="0"/>
              <a:pPr/>
              <a:t>11/7/2023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C4C1D07-F9D0-404A-AD66-05642CDD8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3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medicine-and-dentistry/limbic-cortex" TargetMode="External"/><Relationship Id="rId2" Type="http://schemas.openxmlformats.org/officeDocument/2006/relationships/hyperlink" Target="https://www.sciencedirect.com/topics/medicine-and-dentistry/hyperpne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cameronscottc@gmail.com" TargetMode="External"/><Relationship Id="rId2" Type="http://schemas.openxmlformats.org/officeDocument/2006/relationships/hyperlink" Target="mailto:scott.cameron@prc.gov.n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D095B41-7312-4603-9F0F-93387C3531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alance stone with spa on river coast">
            <a:extLst>
              <a:ext uri="{FF2B5EF4-FFF2-40B4-BE49-F238E27FC236}">
                <a16:creationId xmlns:a16="http://schemas.microsoft.com/office/drawing/2014/main" id="{BAD5C246-5968-4BC3-9B88-2A57539B99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</a:blip>
          <a:srcRect r="11001" b="-1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042C936-444C-4F0D-9737-291EAFE1E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334" y="802298"/>
            <a:ext cx="6477805" cy="2626700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effectLst/>
                <a:latin typeface="Gill Sans MT" panose="020B0502020104020203" pitchFamily="34" charset="0"/>
                <a:ea typeface="Calibri" panose="020F0502020204030204" pitchFamily="34" charset="0"/>
              </a:rPr>
              <a:t>Mindfulness in Decision Making: Increasing Professionalism AND AVOIDING BURNOUT through Thoughtful Response AND CULTIVATING PRESENCE</a:t>
            </a:r>
            <a:endParaRPr lang="en-US" sz="3600" dirty="0">
              <a:latin typeface="Gill Sans MT" panose="020B05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335" y="3531204"/>
            <a:ext cx="6477804" cy="97762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0000"/>
              </a:lnSpc>
            </a:pPr>
            <a:endParaRPr lang="en-US" sz="600" dirty="0"/>
          </a:p>
          <a:p>
            <a:pPr>
              <a:lnSpc>
                <a:spcPct val="110000"/>
              </a:lnSpc>
            </a:pPr>
            <a:r>
              <a:rPr lang="en-US" sz="600" dirty="0"/>
              <a:t>		</a:t>
            </a:r>
            <a:r>
              <a:rPr lang="en-US" sz="2500" dirty="0"/>
              <a:t>		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		</a:t>
            </a:r>
            <a:r>
              <a:rPr lang="en-US" sz="5600" dirty="0"/>
              <a:t>Scott Cameron, Esq.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		</a:t>
            </a:r>
          </a:p>
        </p:txBody>
      </p: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B61C4D9F-F4AF-4ED2-9310-56EB2E19C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3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" name="Picture 14">
            <a:extLst>
              <a:ext uri="{FF2B5EF4-FFF2-40B4-BE49-F238E27FC236}">
                <a16:creationId xmlns:a16="http://schemas.microsoft.com/office/drawing/2014/main" id="{419FDB25-3050-4009-9806-3000DDD1C0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1" name="Straight Connector 16">
            <a:extLst>
              <a:ext uri="{FF2B5EF4-FFF2-40B4-BE49-F238E27FC236}">
                <a16:creationId xmlns:a16="http://schemas.microsoft.com/office/drawing/2014/main" id="{8063EF0F-7BC0-4CFB-AB98-20A8DD91D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997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LEGAL (LAWYER) BURNOUT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Lawyer burnout is </a:t>
            </a:r>
            <a:r>
              <a:rPr lang="en-US" b="1" dirty="0"/>
              <a:t>chronic exhaustion as a result of too much on your plate</a:t>
            </a:r>
            <a:r>
              <a:rPr lang="en-US" dirty="0"/>
              <a:t>. Lawyers without an efficient system in place can find themselves disillusioned, overworked, and ultimately emotionally distressed. Exacerbating the issue is work martyrdom — the propensity to put the well-being of your clients and organizations/agencies before your own.</a:t>
            </a:r>
          </a:p>
          <a:p>
            <a:r>
              <a:rPr lang="en-US" dirty="0"/>
              <a:t>The commitment attorneys have to their clients and their work often translates to an “I’ll sleep when I’m dead” kind of a mindset, creating an always-on culture that leaves little room for a break.</a:t>
            </a:r>
          </a:p>
        </p:txBody>
      </p:sp>
    </p:spTree>
    <p:extLst>
      <p:ext uri="{BB962C8B-B14F-4D97-AF65-F5344CB8AC3E}">
        <p14:creationId xmlns:p14="http://schemas.microsoft.com/office/powerpoint/2010/main" val="1214503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SIGNS OF LAWYER BURNOUT?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Fatigue</a:t>
            </a:r>
          </a:p>
          <a:p>
            <a:r>
              <a:rPr lang="en-US" dirty="0"/>
              <a:t>Social withdrawal</a:t>
            </a:r>
          </a:p>
          <a:p>
            <a:r>
              <a:rPr lang="en-US" dirty="0"/>
              <a:t>Headaches </a:t>
            </a:r>
          </a:p>
          <a:p>
            <a:r>
              <a:rPr lang="en-US" dirty="0"/>
              <a:t>Absenteeism</a:t>
            </a:r>
          </a:p>
          <a:p>
            <a:r>
              <a:rPr lang="en-US" dirty="0"/>
              <a:t>Getting less work done overall</a:t>
            </a:r>
          </a:p>
          <a:p>
            <a:r>
              <a:rPr lang="en-US" dirty="0"/>
              <a:t>Taking longer to complete tasks</a:t>
            </a:r>
          </a:p>
          <a:p>
            <a:r>
              <a:rPr lang="en-US" dirty="0"/>
              <a:t>But perhaps the most serious symptoms of burnout are inefficiency and inattention to detail which lead to poor decisions – vital areas for any practicing attorney</a:t>
            </a:r>
          </a:p>
        </p:txBody>
      </p:sp>
    </p:spTree>
    <p:extLst>
      <p:ext uri="{BB962C8B-B14F-4D97-AF65-F5344CB8AC3E}">
        <p14:creationId xmlns:p14="http://schemas.microsoft.com/office/powerpoint/2010/main" val="49487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Burnout Self-Test: Maslach Burnout Inventory (MBI)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MBI is the most commonly used tool to self-assess whether you might be at risk of or suffering from burnout. To determine the risk of burnout, the MBI explores three components: exhaustion, </a:t>
            </a:r>
            <a:r>
              <a:rPr lang="en-US" dirty="0" err="1"/>
              <a:t>depersonalisation</a:t>
            </a:r>
            <a:r>
              <a:rPr lang="en-US" dirty="0"/>
              <a:t> and personal achievement.</a:t>
            </a:r>
          </a:p>
          <a:p>
            <a:pPr marL="0" indent="0">
              <a:buNone/>
            </a:pPr>
            <a:r>
              <a:rPr lang="en-US" dirty="0"/>
              <a:t>Let’s try it-</a:t>
            </a:r>
          </a:p>
        </p:txBody>
      </p:sp>
    </p:spTree>
    <p:extLst>
      <p:ext uri="{BB962C8B-B14F-4D97-AF65-F5344CB8AC3E}">
        <p14:creationId xmlns:p14="http://schemas.microsoft.com/office/powerpoint/2010/main" val="7289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4B9CC-BFAE-12F9-06B5-8A627ACBBF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041"/>
            <a:ext cx="9144000" cy="63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04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12D9D-5609-48B3-938B-72C8351006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ABOUT OUR SCORES??????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B5C61-B369-484E-9F61-81426869B6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path to wellness begins with one small step.  Presence and Awareness.</a:t>
            </a:r>
          </a:p>
          <a:p>
            <a:r>
              <a:rPr lang="en-US" dirty="0"/>
              <a:t>Awareness by any other name…</a:t>
            </a:r>
          </a:p>
        </p:txBody>
      </p:sp>
    </p:spTree>
    <p:extLst>
      <p:ext uri="{BB962C8B-B14F-4D97-AF65-F5344CB8AC3E}">
        <p14:creationId xmlns:p14="http://schemas.microsoft.com/office/powerpoint/2010/main" val="350961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6412368-7E6B-4064-B6FA-72DF6DA0C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014FE20-9BCC-4219-A8AD-B1C110BD5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BBB8EE-858F-4164-AF68-170351FA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62" y="976508"/>
            <a:ext cx="4143979" cy="2367221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4300"/>
              <a:t>Mindfulness!!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661C966-C6C8-4667-903D-E68521C35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463" y="3528543"/>
            <a:ext cx="415208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6439133-030D-427C-AADE-2B48B1991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8041" y="482171"/>
            <a:ext cx="3055899" cy="5149101"/>
            <a:chOff x="7477388" y="482171"/>
            <a:chExt cx="4074533" cy="5149101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2C11378B-6628-411A-9A79-CF10232D7D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77388" y="482171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8E6BF6A-26B8-45E6-887E-FE78A7984F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47" y="812507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82388B0B-738B-4313-8674-79D97E74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3718" y="977965"/>
            <a:ext cx="2339583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F8150D1C-A7D6-4F98-BFCD-28165E3AB1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7279" y="1999767"/>
            <a:ext cx="2099328" cy="209932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6DF84359-5DD6-461B-9519-90AA2F46C1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0BC892-CE86-41EE-8A3B-2178D5170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808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What is Mindfulness?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Technical definition: non-judgmental present-time awareness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Everyday definition: to be fully aware, to be fully present, to simply be. . 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The practice of being aware of the moment, the person, your actions and thoughts as the world interacts with you and your actions and thoughts.  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To be mindful is to not allow prejudices, preformed judgments, or errant emotions make your decisions. 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It is the ability to see the situation completely as it is without all the other (internal) clutter.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Being in the Flow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Fully alive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500" dirty="0"/>
              <a:t>The gift of the present</a:t>
            </a:r>
          </a:p>
          <a:p>
            <a:pPr lvl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endParaRPr lang="en-US" sz="1500" dirty="0"/>
          </a:p>
          <a:p>
            <a:pPr>
              <a:lnSpc>
                <a:spcPct val="110000"/>
              </a:lnSpc>
            </a:pPr>
            <a:endParaRPr lang="en-US" sz="15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624507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is Mindfulness Strengthened?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Traditionally, through meditation! </a:t>
            </a:r>
          </a:p>
          <a:p>
            <a:endParaRPr lang="en-US" dirty="0"/>
          </a:p>
          <a:p>
            <a:r>
              <a:rPr lang="en-US" dirty="0"/>
              <a:t>Famous meditators: </a:t>
            </a:r>
          </a:p>
          <a:p>
            <a:pPr lvl="1"/>
            <a:r>
              <a:rPr lang="en-US" dirty="0"/>
              <a:t>Dalai Lama. </a:t>
            </a:r>
          </a:p>
          <a:p>
            <a:pPr lvl="1"/>
            <a:r>
              <a:rPr lang="en-US" dirty="0"/>
              <a:t>Oprah. </a:t>
            </a:r>
          </a:p>
          <a:p>
            <a:pPr lvl="1"/>
            <a:r>
              <a:rPr lang="en-US" dirty="0"/>
              <a:t>Hugh Jackman. </a:t>
            </a:r>
          </a:p>
          <a:p>
            <a:pPr lvl="1"/>
            <a:r>
              <a:rPr lang="en-US" dirty="0"/>
              <a:t>Paul McCartney. </a:t>
            </a:r>
          </a:p>
          <a:p>
            <a:pPr lvl="1"/>
            <a:r>
              <a:rPr lang="en-US" dirty="0"/>
              <a:t>Angelina Jolie. </a:t>
            </a:r>
          </a:p>
          <a:p>
            <a:pPr lvl="1"/>
            <a:r>
              <a:rPr lang="en-US" dirty="0"/>
              <a:t>Katy Perry. </a:t>
            </a:r>
          </a:p>
          <a:p>
            <a:pPr lvl="1"/>
            <a:r>
              <a:rPr lang="en-US" dirty="0"/>
              <a:t>Jerry Seinfeld. </a:t>
            </a:r>
          </a:p>
          <a:p>
            <a:pPr lvl="1"/>
            <a:r>
              <a:rPr lang="en-US" dirty="0"/>
              <a:t>Lady Gaga. </a:t>
            </a:r>
          </a:p>
          <a:p>
            <a:pPr lvl="1"/>
            <a:r>
              <a:rPr lang="en-US" dirty="0"/>
              <a:t>Phil Jackson (and the Chicago Bulls). </a:t>
            </a:r>
          </a:p>
          <a:p>
            <a:pPr lvl="1"/>
            <a:r>
              <a:rPr lang="en-US" dirty="0"/>
              <a:t>Pete Carroll (and the Seattle Seahawks)</a:t>
            </a:r>
          </a:p>
          <a:p>
            <a:pPr lvl="1"/>
            <a:r>
              <a:rPr lang="en-US" dirty="0"/>
              <a:t>Congressman Tim Ryan</a:t>
            </a:r>
          </a:p>
          <a:p>
            <a:pPr lvl="1"/>
            <a:r>
              <a:rPr lang="en-US" dirty="0"/>
              <a:t>Former ABC news anchor Dan Harris</a:t>
            </a:r>
          </a:p>
        </p:txBody>
      </p:sp>
    </p:spTree>
    <p:extLst>
      <p:ext uri="{BB962C8B-B14F-4D97-AF65-F5344CB8AC3E}">
        <p14:creationId xmlns:p14="http://schemas.microsoft.com/office/powerpoint/2010/main" val="1640582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Research shows that voluntary slow </a:t>
            </a:r>
            <a:r>
              <a:rPr lang="en-US" dirty="0">
                <a:hlinkClick r:id="rId2" tooltip="Learn more about Hyperpnea from ScienceDirect's AI-generated Topic Pages"/>
              </a:rPr>
              <a:t>deep breathing</a:t>
            </a:r>
            <a:r>
              <a:rPr lang="en-US" dirty="0"/>
              <a:t> functionally resets the autonomic nervous system through stretch-induced inhibitory signals and hyperpolarization currents propagated through both neural and non-neural tissue which synchronizes neural elements in the heart, lungs, </a:t>
            </a:r>
            <a:r>
              <a:rPr lang="en-US" dirty="0">
                <a:hlinkClick r:id="rId3" tooltip="Learn more about Limbic Cortex from ScienceDirect's AI-generated Topic Pages"/>
              </a:rPr>
              <a:t>limbic system and cortex</a:t>
            </a:r>
            <a:r>
              <a:rPr lang="en-US" dirty="0"/>
              <a:t>.</a:t>
            </a:r>
          </a:p>
          <a:p>
            <a:r>
              <a:rPr lang="en-US" dirty="0"/>
              <a:t>What??????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7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Science (EXPLAINED)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other words, deep breathing-</a:t>
            </a:r>
          </a:p>
          <a:p>
            <a:pPr lvl="1"/>
            <a:r>
              <a:rPr lang="en-US" dirty="0"/>
              <a:t>slows everything down, </a:t>
            </a:r>
          </a:p>
          <a:p>
            <a:pPr lvl="1"/>
            <a:r>
              <a:rPr lang="en-US" dirty="0"/>
              <a:t>connects you with your higher thinking, </a:t>
            </a:r>
          </a:p>
          <a:p>
            <a:pPr lvl="1"/>
            <a:r>
              <a:rPr lang="en-US" dirty="0"/>
              <a:t>allows you to </a:t>
            </a:r>
            <a:r>
              <a:rPr lang="en-US" b="1" i="1" u="sng" dirty="0"/>
              <a:t>respond</a:t>
            </a:r>
            <a:r>
              <a:rPr lang="en-US" dirty="0"/>
              <a:t> rather than </a:t>
            </a:r>
            <a:r>
              <a:rPr lang="en-US" b="1" i="1" u="sng" dirty="0"/>
              <a:t>react</a:t>
            </a:r>
            <a:r>
              <a:rPr lang="en-US" dirty="0"/>
              <a:t> when making decisions, and</a:t>
            </a:r>
          </a:p>
          <a:p>
            <a:pPr lvl="1"/>
            <a:r>
              <a:rPr lang="en-US" dirty="0"/>
              <a:t>Gives you the ability to NOTICE (be aware) of your burnout symptoms so you can take appropriate action.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159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DDDD0D-51E1-45E4-8561-087BF7E69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459" y="1138228"/>
            <a:ext cx="2845263" cy="3858767"/>
          </a:xfrm>
        </p:spPr>
        <p:txBody>
          <a:bodyPr anchor="ctr">
            <a:normAutofit/>
          </a:bodyPr>
          <a:lstStyle/>
          <a:p>
            <a:r>
              <a:rPr lang="en-US" sz="3100" dirty="0"/>
              <a:t>Who AM I AND WHAT QUALIFIES ME TO TEACH THIS CLASS?	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25015" y="638300"/>
            <a:ext cx="4807204" cy="4858625"/>
            <a:chOff x="7807230" y="2012810"/>
            <a:chExt cx="3251252" cy="345986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4918" y="973636"/>
            <a:ext cx="4327398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6883C-A403-4127-BDC7-3B1922046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362" y="1138228"/>
            <a:ext cx="4080510" cy="3858768"/>
          </a:xfrm>
        </p:spPr>
        <p:txBody>
          <a:bodyPr anchor="ctr">
            <a:normAutofit fontScale="70000" lnSpcReduction="20000"/>
          </a:bodyPr>
          <a:lstStyle/>
          <a:p>
            <a:r>
              <a:rPr lang="en-US" dirty="0"/>
              <a:t>I’ve been a practicing public interest attorney for 22+ years,</a:t>
            </a:r>
          </a:p>
          <a:p>
            <a:r>
              <a:rPr lang="en-US" dirty="0"/>
              <a:t>have been trained to teach adult Mindfulness Based Stress Reduction (MBSR) by UCSD and children by Mindful Schools, </a:t>
            </a:r>
          </a:p>
          <a:p>
            <a:r>
              <a:rPr lang="en-US" dirty="0"/>
              <a:t>practiced mindfulness meditation for nearly 20 years and experienced firsthand the benefits, </a:t>
            </a:r>
          </a:p>
          <a:p>
            <a:r>
              <a:rPr lang="en-US" dirty="0"/>
              <a:t>have been on several multi day meditation retreats, </a:t>
            </a:r>
          </a:p>
          <a:p>
            <a:r>
              <a:rPr lang="en-US" dirty="0"/>
              <a:t>have taught mindfulness to kindergartners, high schoolers, parents, families, lawyers, and judges, and</a:t>
            </a:r>
          </a:p>
          <a:p>
            <a:r>
              <a:rPr lang="en-US" dirty="0"/>
              <a:t>have been a TEDx speaker sharing my experiences teaching mindfulness in schools.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331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7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3046595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7262" y="1240076"/>
            <a:ext cx="2045860" cy="4584527"/>
          </a:xfrm>
        </p:spPr>
        <p:txBody>
          <a:bodyPr>
            <a:normAutofit/>
          </a:bodyPr>
          <a:lstStyle/>
          <a:p>
            <a:r>
              <a:rPr lang="en-US" sz="2200" dirty="0">
                <a:solidFill>
                  <a:srgbClr val="FFFFFF"/>
                </a:solidFill>
              </a:rPr>
              <a:t>HIGHER </a:t>
            </a:r>
            <a:r>
              <a:rPr lang="en-US" sz="2200" dirty="0" err="1">
                <a:solidFill>
                  <a:srgbClr val="FFFFFF"/>
                </a:solidFill>
              </a:rPr>
              <a:t>BenefitS</a:t>
            </a:r>
            <a:r>
              <a:rPr lang="en-US" sz="2200" dirty="0">
                <a:solidFill>
                  <a:srgbClr val="FFFFFF"/>
                </a:solidFill>
              </a:rPr>
              <a:t> of Mindfulness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9195" y="1240077"/>
            <a:ext cx="4526120" cy="4916465"/>
          </a:xfrm>
        </p:spPr>
        <p:txBody>
          <a:bodyPr anchor="t">
            <a:normAutofit/>
          </a:bodyPr>
          <a:lstStyle/>
          <a:p>
            <a:pPr marL="0" indent="0" fontAlgn="base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1600" b="1" cap="all" dirty="0"/>
              <a:t>MINDFULNESS CAN POSITIVELY IMPACT BOTH MENTAL AND EMOTIONAL HEALTH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"Studies have shown that rumination and worry contribute to mental illness and that mindfulness-based interventions are </a:t>
            </a:r>
            <a:r>
              <a:rPr lang="en-US" sz="1600" u="sng" dirty="0"/>
              <a:t>effective in the reduction of worry,</a:t>
            </a:r>
            <a:r>
              <a:rPr lang="en-US" sz="1600" dirty="0"/>
              <a:t>” says Ellen Langer, a professor of psychology at Harvard University 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In the workplace, in relationships, and at home, mindfulness can increase </a:t>
            </a:r>
            <a:r>
              <a:rPr lang="en-US" sz="1600" u="sng" dirty="0"/>
              <a:t>engagement</a:t>
            </a:r>
            <a:r>
              <a:rPr lang="en-US" sz="1600" dirty="0"/>
              <a:t> and emotional intelligence.</a:t>
            </a:r>
          </a:p>
          <a:p>
            <a:pPr fontAlgn="base">
              <a:lnSpc>
                <a:spcPct val="110000"/>
              </a:lnSpc>
              <a:spcBef>
                <a:spcPts val="600"/>
              </a:spcBef>
            </a:pPr>
            <a:r>
              <a:rPr lang="en-US" sz="1600" dirty="0"/>
              <a:t>More effective friend, partner, parent, advocate, lawyer, leader, decisionmaker</a:t>
            </a:r>
          </a:p>
          <a:p>
            <a:pPr>
              <a:lnSpc>
                <a:spcPct val="11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957663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8B3A0-EF86-4269-B1C7-3150F021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Mindfulness Practiced?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94957-9876-4DDF-99F5-844BDD7AD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MINDFUL POSTURE- let’s try it please-----</a:t>
            </a:r>
          </a:p>
          <a:p>
            <a:pPr lvl="0"/>
            <a:r>
              <a:rPr lang="en-US" dirty="0"/>
              <a:t>Bodies very still, back head and shoulders straight, hands in lap, eyes closed or half closed</a:t>
            </a:r>
          </a:p>
          <a:p>
            <a:pPr lvl="0"/>
            <a:r>
              <a:rPr lang="en-US" dirty="0"/>
              <a:t>If in chair, feet on floor or cushion/pillow</a:t>
            </a:r>
          </a:p>
          <a:p>
            <a:pPr lvl="0"/>
            <a:r>
              <a:rPr lang="en-US" dirty="0"/>
              <a:t>If sitting on floor on cushion/pillow, try for 3 points of contact – stability is key, along with comfort.  But not </a:t>
            </a:r>
            <a:r>
              <a:rPr lang="en-US" u="sng" dirty="0"/>
              <a:t>too</a:t>
            </a:r>
            <a:r>
              <a:rPr lang="en-US" dirty="0"/>
              <a:t> comfortable!</a:t>
            </a:r>
          </a:p>
          <a:p>
            <a:pPr lvl="0"/>
            <a:r>
              <a:rPr lang="en-US" dirty="0"/>
              <a:t>Sitting like a mountain or a rock</a:t>
            </a:r>
          </a:p>
          <a:p>
            <a:pPr lvl="0"/>
            <a:r>
              <a:rPr lang="en-US" dirty="0"/>
              <a:t>Upright, but not uptight</a:t>
            </a:r>
          </a:p>
        </p:txBody>
      </p:sp>
    </p:spTree>
    <p:extLst>
      <p:ext uri="{BB962C8B-B14F-4D97-AF65-F5344CB8AC3E}">
        <p14:creationId xmlns:p14="http://schemas.microsoft.com/office/powerpoint/2010/main" val="29966409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Mindfulness Practiced II?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POSTURE + MINDUL BREATHING- let’s put the 2 together and try it out:</a:t>
            </a:r>
          </a:p>
          <a:p>
            <a:pPr lvl="0"/>
            <a:r>
              <a:rPr lang="en-US" dirty="0"/>
              <a:t>With the posture just adopted, please allow yourself to just be present where your body is</a:t>
            </a:r>
          </a:p>
          <a:p>
            <a:pPr lvl="0"/>
            <a:r>
              <a:rPr lang="en-US" dirty="0"/>
              <a:t>Bring attention to your breath, wherever you may find it (belly, chest, throat, nostrils) and without trying to breathe a certain way.  Notice the movement of the air in and out of your body as you inhale and exhale</a:t>
            </a:r>
          </a:p>
          <a:p>
            <a:pPr lvl="0"/>
            <a:r>
              <a:rPr lang="en-US" dirty="0"/>
              <a:t>Pay closer attention to the breath, following it in and out.  Follow your inhalation from the beginning, to the middle, to the end.  Then follow your exhalation the same way – beginning, middle, end</a:t>
            </a:r>
          </a:p>
          <a:p>
            <a:pPr lvl="0"/>
            <a:r>
              <a:rPr lang="en-US" dirty="0"/>
              <a:t>When your mind wanders from the breath (not “if”, because it will!), that’s OK – gently guide it back to your breath and begin the practice of following it again, with awareness and no judgment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81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7F2-A3FB-4165-83A3-0754B8A8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Meditate?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61C8F4-47BC-46AA-BEF5-8C2EF0CB50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base">
              <a:spcBef>
                <a:spcPts val="600"/>
              </a:spcBef>
            </a:pPr>
            <a:r>
              <a:rPr lang="en-US" sz="3400" dirty="0"/>
              <a:t>It strengthens our ability to be mindful and allows those benefits to accrue</a:t>
            </a:r>
          </a:p>
          <a:p>
            <a:pPr fontAlgn="base">
              <a:spcBef>
                <a:spcPts val="600"/>
              </a:spcBef>
            </a:pPr>
            <a:r>
              <a:rPr lang="en-US" sz="3400" dirty="0"/>
              <a:t>“There’s a sort of resilience that comes through mindfulness,” says Sharon </a:t>
            </a:r>
            <a:r>
              <a:rPr lang="en-US" sz="3400" dirty="0" err="1"/>
              <a:t>Salzberg</a:t>
            </a:r>
            <a:r>
              <a:rPr lang="en-US" sz="3400" dirty="0"/>
              <a:t>, a best-selling author and teacher of meditation practices. “I find if I have a regular period of meditation each day … it will change the momentum of my day from being absent or frantic. For me, meditating each day is like a muscle-training session.”</a:t>
            </a:r>
          </a:p>
          <a:p>
            <a:pPr fontAlgn="base">
              <a:spcBef>
                <a:spcPts val="600"/>
              </a:spcBef>
            </a:pPr>
            <a:r>
              <a:rPr lang="en-US" sz="3400" dirty="0"/>
              <a:t>“Maybe the job description is not the job of your dreams—[through meditation] you can find meaning in every interaction in the workplace,” says </a:t>
            </a:r>
            <a:r>
              <a:rPr lang="en-US" sz="3400" dirty="0" err="1"/>
              <a:t>Salzberg</a:t>
            </a:r>
            <a:r>
              <a:rPr lang="en-US" sz="3400" dirty="0"/>
              <a:t>. </a:t>
            </a:r>
            <a:r>
              <a:rPr lang="en-US" sz="3400" b="1" i="1" dirty="0"/>
              <a:t>“</a:t>
            </a:r>
            <a:r>
              <a:rPr lang="en-US" sz="3400" b="1" i="1" u="sng" dirty="0"/>
              <a:t>We would say the purpose of meditation is not to stop thinking, but to have a different relationship to your thoughts. You’re not being drawn into your thoughts; you’re not taking them to heart</a:t>
            </a:r>
            <a:r>
              <a:rPr lang="en-US" sz="3400" b="1" i="1" dirty="0"/>
              <a:t>.”</a:t>
            </a:r>
          </a:p>
          <a:p>
            <a:pPr fontAlgn="base">
              <a:spcBef>
                <a:spcPts val="600"/>
              </a:spcBef>
            </a:pPr>
            <a:r>
              <a:rPr lang="en-US" sz="3400" dirty="0"/>
              <a:t>Strengthen the ability to be mindful in all aspects of life, including work</a:t>
            </a:r>
          </a:p>
          <a:p>
            <a:pPr fontAlgn="base">
              <a:spcBef>
                <a:spcPts val="600"/>
              </a:spcBef>
            </a:pPr>
            <a:r>
              <a:rPr lang="en-US" sz="3400" dirty="0"/>
              <a:t>It’s a powerful practice. </a:t>
            </a:r>
          </a:p>
          <a:p>
            <a:pPr lvl="1" fontAlgn="base">
              <a:spcBef>
                <a:spcPts val="600"/>
              </a:spcBef>
            </a:pPr>
            <a:r>
              <a:rPr lang="en-US" sz="3000" dirty="0"/>
              <a:t>How powerful??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75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POWER OF MEDITATION &amp; MINDFULNESS…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cap="none" dirty="0"/>
              <a:t>Meditation practice isn’t about trying to throw ourselves away and become something better. Its about befriending who we </a:t>
            </a:r>
            <a:r>
              <a:rPr lang="en-US" u="sng" cap="none" dirty="0"/>
              <a:t>already are</a:t>
            </a:r>
            <a:r>
              <a:rPr lang="en-US" cap="none" dirty="0"/>
              <a:t> (where we already are, in the situation we are in). </a:t>
            </a:r>
          </a:p>
          <a:p>
            <a:r>
              <a:rPr lang="en-US" cap="none" dirty="0"/>
              <a:t>Pema Chodron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499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301" y="802298"/>
            <a:ext cx="4511838" cy="5116985"/>
          </a:xfrm>
        </p:spPr>
        <p:txBody>
          <a:bodyPr anchor="ctr">
            <a:normAutofit/>
          </a:bodyPr>
          <a:lstStyle/>
          <a:p>
            <a:r>
              <a:rPr lang="en-US" sz="4600" dirty="0"/>
              <a:t>“[CHALLENGES] ARE Inevitable…</a:t>
            </a: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264" y="802298"/>
            <a:ext cx="2550880" cy="5116985"/>
          </a:xfrm>
        </p:spPr>
        <p:txBody>
          <a:bodyPr anchor="ctr">
            <a:normAutofit/>
          </a:bodyPr>
          <a:lstStyle/>
          <a:p>
            <a:pPr algn="r"/>
            <a:r>
              <a:rPr lang="en-US" sz="1400" dirty="0"/>
              <a:t>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760590"/>
            <a:ext cx="0" cy="3200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768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D38B1-6A90-46A9-B958-5E11DE7C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 dirty="0"/>
              <a:t>Before (2/27/17)	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7463258" y="583365"/>
            <a:chExt cx="7560115" cy="5181928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CE38B00-081F-4116-84E6-19C7A758F5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" r="5220" b="-2"/>
          <a:stretch/>
        </p:blipFill>
        <p:spPr bwMode="auto">
          <a:xfrm>
            <a:off x="3463780" y="1116345"/>
            <a:ext cx="471218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551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301" y="802298"/>
            <a:ext cx="4511838" cy="5116985"/>
          </a:xfrm>
        </p:spPr>
        <p:txBody>
          <a:bodyPr anchor="ctr">
            <a:normAutofit/>
          </a:bodyPr>
          <a:lstStyle/>
          <a:p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…Suffering is Optional” </a:t>
            </a: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264" y="802298"/>
            <a:ext cx="2550880" cy="5116985"/>
          </a:xfrm>
        </p:spPr>
        <p:txBody>
          <a:bodyPr anchor="ctr">
            <a:normAutofit/>
          </a:bodyPr>
          <a:lstStyle/>
          <a:p>
            <a:pPr algn="r"/>
            <a:r>
              <a:rPr lang="en-US" sz="1400" dirty="0"/>
              <a:t>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760590"/>
            <a:ext cx="0" cy="3200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9961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84C75E2B-CACA-478C-B26B-182AF87A1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50FF2874-547C-4D14-9E18-28B19002F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36CF827D-A163-47F7-BD87-34EB4FA7D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99D9A9-1DA8-433D-A9BC-FB48D93D42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90422" y="1847088"/>
            <a:ext cx="720564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593D0D1F-C0CE-416A-883C-BF1E03F63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94BB6862-3393-46CC-9A80-E400B3206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8D38B1-6A90-46A9-B958-5E11DE7C2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938" y="1474970"/>
            <a:ext cx="2116475" cy="31449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dirty="0"/>
              <a:t>After (3/7/21)	</a:t>
            </a: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CD36A4A-123D-46E3-8A64-13B8B3F019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0"/>
            <a:ext cx="5670086" cy="5149101"/>
            <a:chOff x="7463258" y="583365"/>
            <a:chExt cx="7560115" cy="5181928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12E2361-DAF1-4420-BBBD-218F4138ED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D6F994B-14BC-49BA-B34D-17DF3069A4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Image preview">
            <a:extLst>
              <a:ext uri="{FF2B5EF4-FFF2-40B4-BE49-F238E27FC236}">
                <a16:creationId xmlns:a16="http://schemas.microsoft.com/office/drawing/2014/main" id="{417BC25B-344F-41AE-BFB6-097695B160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779" y="1282359"/>
            <a:ext cx="4712189" cy="35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55EC7096-D0A6-471D-AE28-B68D70388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E98EB88-99B6-483D-B203-0D5D63100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9176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0AB17F6-592B-45CB-96F6-705C9825A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9301" y="802298"/>
            <a:ext cx="4511838" cy="5116985"/>
          </a:xfrm>
        </p:spPr>
        <p:txBody>
          <a:bodyPr anchor="ctr">
            <a:normAutofit fontScale="90000"/>
          </a:bodyPr>
          <a:lstStyle/>
          <a:p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suffering = pain x resistance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(what we resist, persists)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1264" y="802298"/>
            <a:ext cx="2550880" cy="5116985"/>
          </a:xfrm>
        </p:spPr>
        <p:txBody>
          <a:bodyPr anchor="ctr">
            <a:normAutofit/>
          </a:bodyPr>
          <a:lstStyle/>
          <a:p>
            <a:pPr algn="r"/>
            <a:r>
              <a:rPr lang="en-US" sz="1400" dirty="0"/>
              <a:t> 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A9284E7-0823-472D-9963-18D89DFEB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760590"/>
            <a:ext cx="0" cy="32004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32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6870151-9189-4C3A-8379-EF3D95827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xclamation mark on a yellow background">
            <a:extLst>
              <a:ext uri="{FF2B5EF4-FFF2-40B4-BE49-F238E27FC236}">
                <a16:creationId xmlns:a16="http://schemas.microsoft.com/office/drawing/2014/main" id="{4C33BB3A-57F8-4E88-8889-F44AE4AFEFE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grayscl/>
          </a:blip>
          <a:srcRect l="2"/>
          <a:stretch/>
        </p:blipFill>
        <p:spPr>
          <a:xfrm>
            <a:off x="228" y="10"/>
            <a:ext cx="9143772" cy="6857990"/>
          </a:xfrm>
          <a:prstGeom prst="rect">
            <a:avLst/>
          </a:prstGeom>
        </p:spPr>
      </p:pic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123EA69C-102A-4DD0-9547-05DCD271D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34225" y="443732"/>
            <a:ext cx="608265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457200" rtl="0" eaLnBrk="1" latinLnBrk="0" hangingPunct="1"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6A862265-5CA3-4C40-8582-7534C3B03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2477" y="540921"/>
            <a:ext cx="37304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F80B-0391-4082-9AF5-F15B091B4C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93800"/>
            <a:ext cx="9144000" cy="5664199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87000"/>
                  <a:alpha val="4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AE09E-41C1-4752-9ED5-E16E7656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03" y="1193800"/>
            <a:ext cx="2394787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Today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33AC32D-5F44-45F7-A0BD-7C11A86BE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600200"/>
            <a:ext cx="0" cy="3657600"/>
          </a:xfrm>
          <a:prstGeom prst="line">
            <a:avLst/>
          </a:prstGeom>
          <a:ln w="317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ADA26-DF20-407A-9057-86C0B8D67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2477" y="1193800"/>
            <a:ext cx="4563818" cy="4699000"/>
          </a:xfrm>
        </p:spPr>
        <p:txBody>
          <a:bodyPr anchor="ctr">
            <a:normAutofit/>
          </a:bodyPr>
          <a:lstStyle/>
          <a:p>
            <a:r>
              <a:rPr lang="en-US" dirty="0"/>
              <a:t>Presence</a:t>
            </a:r>
          </a:p>
          <a:p>
            <a:r>
              <a:rPr lang="en-US" dirty="0"/>
              <a:t>Awareness </a:t>
            </a:r>
          </a:p>
          <a:p>
            <a:r>
              <a:rPr lang="en-US" dirty="0"/>
              <a:t>The effects of the lack of these two</a:t>
            </a:r>
          </a:p>
          <a:p>
            <a:r>
              <a:rPr lang="en-US" dirty="0"/>
              <a:t>How to get more presence and awareness to improve decision-making</a:t>
            </a:r>
          </a:p>
        </p:txBody>
      </p:sp>
      <p:sp>
        <p:nvSpPr>
          <p:cNvPr id="19" name="Date Placeholder 1">
            <a:extLst>
              <a:ext uri="{FF2B5EF4-FFF2-40B4-BE49-F238E27FC236}">
                <a16:creationId xmlns:a16="http://schemas.microsoft.com/office/drawing/2014/main" id="{3FBF03E8-C602-4192-9C52-F84B29FDC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421" y="6007878"/>
            <a:ext cx="2625537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160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Practicing Mindfulness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/>
              <a:t>Make it a habit – use mindful reminders, calendar it, apps, deep breath when the phone rings, opening the door</a:t>
            </a:r>
          </a:p>
          <a:p>
            <a:pPr marL="514350" indent="-514350">
              <a:buAutoNum type="arabicPeriod"/>
            </a:pPr>
            <a:r>
              <a:rPr lang="en-US" dirty="0"/>
              <a:t>Small activities that we do all the time (like picking up your phone, brushing teeth, eating, or washing your hands)</a:t>
            </a:r>
          </a:p>
          <a:p>
            <a:pPr marL="514350" indent="-514350">
              <a:buAutoNum type="arabicPeriod"/>
            </a:pPr>
            <a:r>
              <a:rPr lang="en-US" dirty="0"/>
              <a:t> Start a regular meditation practice – start small </a:t>
            </a:r>
          </a:p>
          <a:p>
            <a:pPr marL="514350" indent="-514350">
              <a:buAutoNum type="arabicPeriod"/>
            </a:pPr>
            <a:r>
              <a:rPr lang="en-US" dirty="0"/>
              <a:t> Gratitude practice-</a:t>
            </a:r>
          </a:p>
          <a:p>
            <a:pPr marL="971550" lvl="1" indent="-514350">
              <a:buAutoNum type="arabicPeriod"/>
            </a:pPr>
            <a:r>
              <a:rPr lang="en-US" dirty="0"/>
              <a:t>In the morning</a:t>
            </a:r>
          </a:p>
          <a:p>
            <a:pPr marL="971550" lvl="1" indent="-514350">
              <a:buAutoNum type="arabicPeriod"/>
            </a:pPr>
            <a:r>
              <a:rPr lang="en-US" dirty="0"/>
              <a:t>When agitated</a:t>
            </a:r>
          </a:p>
          <a:p>
            <a:pPr marL="971550" lvl="1" indent="-514350">
              <a:buAutoNum type="arabicPeriod"/>
            </a:pPr>
            <a:r>
              <a:rPr lang="en-US" dirty="0"/>
              <a:t>At bedtime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892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Meditation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STOP DECISIONMAKING PRACTICE=</a:t>
            </a:r>
          </a:p>
          <a:p>
            <a:pPr lvl="1"/>
            <a:r>
              <a:rPr lang="en-US" i="1" dirty="0"/>
              <a:t>Let’s try it-</a:t>
            </a:r>
          </a:p>
          <a:p>
            <a:pPr lvl="2"/>
            <a:r>
              <a:rPr lang="en-US" u="sng" dirty="0"/>
              <a:t>S</a:t>
            </a:r>
            <a:r>
              <a:rPr lang="en-US" dirty="0"/>
              <a:t>top and stand or sit up, paying attention to your posture, </a:t>
            </a:r>
          </a:p>
          <a:p>
            <a:pPr lvl="2"/>
            <a:r>
              <a:rPr lang="en-US" u="sng" dirty="0"/>
              <a:t>T</a:t>
            </a:r>
            <a:r>
              <a:rPr lang="en-US" dirty="0"/>
              <a:t>ake two deep breaths in, and one slow breath out (“the physiological sigh”) and focus on the experience of breathing, </a:t>
            </a:r>
          </a:p>
          <a:p>
            <a:pPr lvl="2"/>
            <a:r>
              <a:rPr lang="en-US" u="sng" dirty="0"/>
              <a:t>O</a:t>
            </a:r>
            <a:r>
              <a:rPr lang="en-US" dirty="0"/>
              <a:t>bserve your thoughts, feelings and actions, and </a:t>
            </a:r>
          </a:p>
          <a:p>
            <a:pPr lvl="2"/>
            <a:r>
              <a:rPr lang="en-US" u="sng" dirty="0"/>
              <a:t>P</a:t>
            </a:r>
            <a:r>
              <a:rPr lang="en-US" dirty="0"/>
              <a:t>roceed to decide or respond with new awareness.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You can do this in as little as 10 seconds, and nobody has to know</a:t>
            </a:r>
          </a:p>
        </p:txBody>
      </p:sp>
    </p:spTree>
    <p:extLst>
      <p:ext uri="{BB962C8B-B14F-4D97-AF65-F5344CB8AC3E}">
        <p14:creationId xmlns:p14="http://schemas.microsoft.com/office/powerpoint/2010/main" val="13710010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905FC-F3D9-4076-A7A1-B2C58CA39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out….		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04436-169F-436F-9BB2-D64C18CC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questions or more information, or just to share your thoughts on what you heard today, feel free to contact me:</a:t>
            </a:r>
          </a:p>
          <a:p>
            <a:pPr marL="0" indent="0">
              <a:buNone/>
            </a:pPr>
            <a:endParaRPr lang="en-US" dirty="0"/>
          </a:p>
          <a:p>
            <a:pPr marL="1371600" lvl="3" indent="0">
              <a:buNone/>
            </a:pPr>
            <a:r>
              <a:rPr lang="en-US" sz="1600" dirty="0"/>
              <a:t>Scott Cameron, </a:t>
            </a:r>
            <a:r>
              <a:rPr lang="en-US" sz="1600" dirty="0" err="1">
                <a:hlinkClick r:id="rId2"/>
              </a:rPr>
              <a:t>scott.cameron@prc.gov.nm</a:t>
            </a:r>
            <a:r>
              <a:rPr lang="en-US" sz="1600" dirty="0"/>
              <a:t> or</a:t>
            </a:r>
          </a:p>
          <a:p>
            <a:pPr marL="1371600" lvl="3" indent="0">
              <a:buNone/>
            </a:pPr>
            <a:r>
              <a:rPr lang="en-US" sz="1600" dirty="0">
                <a:hlinkClick r:id="rId3"/>
              </a:rPr>
              <a:t>cameronscottc@gmail.com</a:t>
            </a:r>
            <a:r>
              <a:rPr lang="en-US" sz="1600" dirty="0"/>
              <a:t> or </a:t>
            </a:r>
          </a:p>
          <a:p>
            <a:pPr marL="1371600" lvl="3" indent="0">
              <a:buNone/>
            </a:pPr>
            <a:r>
              <a:rPr lang="en-US" sz="1600" dirty="0"/>
              <a:t>(505) 331-0252</a:t>
            </a:r>
          </a:p>
          <a:p>
            <a:pPr marL="1371600" lvl="3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82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13335" y="3528542"/>
            <a:ext cx="647780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183A06-7FF0-47E8-AFB6-F9DE9E8DA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75" y="1474969"/>
            <a:ext cx="2117940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pPr defTabSz="914400"/>
            <a:r>
              <a:rPr lang="en-US" sz="3100"/>
              <a:t>What is presence?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499DA-62B7-4B71-A73C-74DC6552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76" y="3531204"/>
            <a:ext cx="2117939" cy="1610643"/>
          </a:xfrm>
        </p:spPr>
        <p:txBody>
          <a:bodyPr vert="horz" lIns="91440" tIns="91440" rIns="91440" bIns="91440" rtlCol="0">
            <a:normAutofit/>
          </a:bodyPr>
          <a:lstStyle/>
          <a:p>
            <a:pPr marL="0" indent="0" defTabSz="914400">
              <a:buNone/>
            </a:pPr>
            <a:endParaRPr lang="en-US" sz="1400" cap="all" dirty="0"/>
          </a:p>
          <a:p>
            <a:pPr marL="0" indent="0" defTabSz="914400">
              <a:buNone/>
            </a:pPr>
            <a:r>
              <a:rPr lang="en-US" sz="1400" cap="all" dirty="0"/>
              <a:t>Good question!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475" y="3528543"/>
            <a:ext cx="211794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84541" y="482171"/>
            <a:ext cx="5670087" cy="5149101"/>
            <a:chOff x="3979389" y="482171"/>
            <a:chExt cx="7560115" cy="5149101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1615" y="977965"/>
            <a:ext cx="4961686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Question mark">
            <a:extLst>
              <a:ext uri="{FF2B5EF4-FFF2-40B4-BE49-F238E27FC236}">
                <a16:creationId xmlns:a16="http://schemas.microsoft.com/office/drawing/2014/main" id="{81CE6B48-FB4E-4102-80F3-32E47B2E2E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86788" y="1116345"/>
            <a:ext cx="3866172" cy="386617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0647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95725-7F3B-43DC-82D2-C0B3DC710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opposite of Presence is…			</a:t>
            </a:r>
            <a:endParaRPr lang="en-US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FF25835-AF1F-48B9-B251-D21EE6A3A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2350473"/>
              </p:ext>
            </p:extLst>
          </p:nvPr>
        </p:nvGraphicFramePr>
        <p:xfrm>
          <a:off x="1443491" y="2015733"/>
          <a:ext cx="6571343" cy="3450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798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C8EE21-0479-47F1-913B-F051CF20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r>
              <a:rPr lang="en-US" dirty="0"/>
              <a:t>TRY THIS DEFINITION	FOR PRESENCE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797B1-2102-4D78-8919-FAFD634047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400" dirty="0"/>
              <a:t>At any given moment, being AWARE of what is happening in your: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Body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Emotions</a:t>
            </a:r>
          </a:p>
          <a:p>
            <a:pPr lvl="1">
              <a:lnSpc>
                <a:spcPct val="110000"/>
              </a:lnSpc>
            </a:pPr>
            <a:r>
              <a:rPr lang="en-US" sz="1400" dirty="0"/>
              <a:t>Mind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1400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dirty="0"/>
              <a:t>This is a practice you can only do </a:t>
            </a:r>
            <a:r>
              <a:rPr lang="en-US" sz="1400" u="sng" dirty="0"/>
              <a:t>right now</a:t>
            </a:r>
            <a:r>
              <a:rPr lang="en-US" sz="1400" dirty="0"/>
              <a:t>, </a:t>
            </a:r>
            <a:r>
              <a:rPr lang="en-US" sz="1400" i="1" dirty="0"/>
              <a:t>in this moment</a:t>
            </a:r>
            <a:r>
              <a:rPr lang="en-US" sz="1400" dirty="0"/>
              <a:t>. 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dirty="0"/>
              <a:t>And this one.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1400" dirty="0"/>
              <a:t>And this one.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55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3AC3-DE83-4687-BE26-4B4596F5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90A2E-D2AC-4E2E-9745-0EC140824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Check in with your physical self, your </a:t>
            </a:r>
            <a:r>
              <a:rPr lang="en-US" b="1" dirty="0"/>
              <a:t>BODY</a:t>
            </a:r>
            <a:r>
              <a:rPr lang="en-US" dirty="0"/>
              <a:t>.  </a:t>
            </a:r>
          </a:p>
          <a:p>
            <a:pPr lvl="1"/>
            <a:r>
              <a:rPr lang="en-US" dirty="0"/>
              <a:t>Can you feel your seat in the chair? Feet on the ground? Can you feel your hands?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do you notice about your </a:t>
            </a:r>
            <a:r>
              <a:rPr lang="en-US" b="1" dirty="0"/>
              <a:t>EMOTIONAL STATE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Can you notice anything?  Calm? Irritation?  Joy?  Is it blank?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What do you notice about your mental state, your </a:t>
            </a:r>
            <a:r>
              <a:rPr lang="en-US" b="1" dirty="0"/>
              <a:t>MIND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your mind busy?  Calm?  What thoughts are you thinking?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46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D6EDB49-211E-499D-9A08-6C5FF3D06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9F37E-D3CF-4F3D-96C2-25307819DF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9144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5FFF17D-767C-40E7-8C89-962F1F54B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98" y="638508"/>
            <a:ext cx="8179004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9F39E1-619D-4D9E-8823-8BD8CC320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653" y="865667"/>
            <a:ext cx="7838694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C53F47-DF50-454F-A5A6-6B969748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6097" y="1030259"/>
            <a:ext cx="7591806" cy="4059936"/>
          </a:xfrm>
          <a:prstGeom prst="rect">
            <a:avLst/>
          </a:prstGeom>
          <a:noFill/>
          <a:ln>
            <a:solidFill>
              <a:srgbClr val="4545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8113D4-12B4-4F3C-86F0-DFEBCC6B9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84" y="1376053"/>
            <a:ext cx="7054418" cy="1002990"/>
          </a:xfrm>
        </p:spPr>
        <p:txBody>
          <a:bodyPr anchor="ctr">
            <a:normAutofit/>
          </a:bodyPr>
          <a:lstStyle/>
          <a:p>
            <a:r>
              <a:rPr lang="en-US" dirty="0"/>
              <a:t>Why bother?				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AA103F9-77F5-404A-97B5-A4E70425E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684" y="2464991"/>
            <a:ext cx="7054418" cy="2403571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</a:pPr>
            <a:r>
              <a:rPr lang="en-US" sz="1400" dirty="0"/>
              <a:t>Calmer, less reactive, respond rather than react (stay tuned…)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Better relationships, more actual connection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Improved effectiveness; </a:t>
            </a:r>
            <a:r>
              <a:rPr lang="en-US" sz="1400" u="sng" dirty="0"/>
              <a:t>more data </a:t>
            </a:r>
            <a:r>
              <a:rPr lang="en-US" sz="1400" dirty="0"/>
              <a:t>for you when you include your </a:t>
            </a:r>
            <a:r>
              <a:rPr lang="en-US" sz="1400" b="1" dirty="0"/>
              <a:t>BODY</a:t>
            </a:r>
            <a:r>
              <a:rPr lang="en-US" sz="1400" dirty="0"/>
              <a:t> and </a:t>
            </a:r>
            <a:r>
              <a:rPr lang="en-US" sz="1400" b="1" dirty="0"/>
              <a:t>EMOTIONS </a:t>
            </a:r>
            <a:r>
              <a:rPr lang="en-US" sz="1400" dirty="0"/>
              <a:t>(think EQ).   When you just rely on your mind, you’re operating from a ‘limited bandwidth”. 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Your </a:t>
            </a:r>
            <a:r>
              <a:rPr lang="en-US" sz="1400" b="1" dirty="0"/>
              <a:t>MIND </a:t>
            </a:r>
            <a:r>
              <a:rPr lang="en-US" sz="1400" dirty="0"/>
              <a:t>will work better and you can </a:t>
            </a:r>
            <a:r>
              <a:rPr lang="en-US" sz="1400" b="1" dirty="0"/>
              <a:t>notice when it is causing trouble. </a:t>
            </a:r>
          </a:p>
          <a:p>
            <a:pPr>
              <a:lnSpc>
                <a:spcPct val="110000"/>
              </a:lnSpc>
            </a:pPr>
            <a:r>
              <a:rPr lang="en-US" sz="1400" b="1" dirty="0"/>
              <a:t>Improved decision-making abilities. Good decisions follow from good presence. </a:t>
            </a:r>
          </a:p>
          <a:p>
            <a:pPr>
              <a:lnSpc>
                <a:spcPct val="110000"/>
              </a:lnSpc>
            </a:pPr>
            <a:r>
              <a:rPr lang="en-US" sz="1400" dirty="0"/>
              <a:t>Able to fully participate in the gift of the present.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26901A-BC62-4A3A-A07A-65E1F3DDD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91440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12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6737E-C56A-4EAD-BBEE-FDD91E608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7978C2-F073-4468-83F6-7C6F991E7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NOT UNCOMMON FOR LAWYERS TO BE: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Unhappy at work (overworked, difficult relations with clients or colleagues, lack of meaning)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Unhappy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personal lives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(strained relationships, not enough time)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Feeling like they’re not fully at home when they’re home, or at work when they’re at work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(i.e., not present in either place); ineffective in both places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Beginning in March, 2020, increasingly stressed dealing with uncertainty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Making unskillful decisions; reacting rather than responding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more symptoms (see the many and varied support programs offered by the Bar)</a:t>
            </a:r>
          </a:p>
          <a:p>
            <a:pPr marL="34290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Suffering from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Lawyer Burnout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58759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BFFD1C03CEAA42A80C2BB4BF4BC03A" ma:contentTypeVersion="11" ma:contentTypeDescription="Create a new document." ma:contentTypeScope="" ma:versionID="ebb527d41020435fca6856e8436baee8">
  <xsd:schema xmlns:xsd="http://www.w3.org/2001/XMLSchema" xmlns:xs="http://www.w3.org/2001/XMLSchema" xmlns:p="http://schemas.microsoft.com/office/2006/metadata/properties" xmlns:ns3="d71f5639-e28b-4f9d-9d8e-464d54f76698" xmlns:ns4="400a208a-d976-48e0-8846-db6c71928938" targetNamespace="http://schemas.microsoft.com/office/2006/metadata/properties" ma:root="true" ma:fieldsID="32453a1fccff94b3a9f9714c4e91725c" ns3:_="" ns4:_="">
    <xsd:import namespace="d71f5639-e28b-4f9d-9d8e-464d54f76698"/>
    <xsd:import namespace="400a208a-d976-48e0-8846-db6c719289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1f5639-e28b-4f9d-9d8e-464d54f766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0a208a-d976-48e0-8846-db6c719289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71f5639-e28b-4f9d-9d8e-464d54f76698" xsi:nil="true"/>
  </documentManagement>
</p:properties>
</file>

<file path=customXml/itemProps1.xml><?xml version="1.0" encoding="utf-8"?>
<ds:datastoreItem xmlns:ds="http://schemas.openxmlformats.org/officeDocument/2006/customXml" ds:itemID="{48DB2356-C283-41C3-A73B-FBF0E118983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8AC9277-4FD6-466F-A403-2FF7AD2E0A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1f5639-e28b-4f9d-9d8e-464d54f76698"/>
    <ds:schemaRef ds:uri="400a208a-d976-48e0-8846-db6c719289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14907A-CB43-430B-A16C-B27BEE5E4437}">
  <ds:schemaRefs>
    <ds:schemaRef ds:uri="http://schemas.microsoft.com/office/2006/documentManagement/types"/>
    <ds:schemaRef ds:uri="http://purl.org/dc/dcmitype/"/>
    <ds:schemaRef ds:uri="400a208a-d976-48e0-8846-db6c71928938"/>
    <ds:schemaRef ds:uri="http://purl.org/dc/terms/"/>
    <ds:schemaRef ds:uri="http://purl.org/dc/elements/1.1/"/>
    <ds:schemaRef ds:uri="d71f5639-e28b-4f9d-9d8e-464d54f76698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7443</TotalTime>
  <Words>1841</Words>
  <Application>Microsoft Office PowerPoint</Application>
  <PresentationFormat>On-screen Show (4:3)</PresentationFormat>
  <Paragraphs>174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Gill Sans MT</vt:lpstr>
      <vt:lpstr>Symbol</vt:lpstr>
      <vt:lpstr>Gallery</vt:lpstr>
      <vt:lpstr>Mindfulness in Decision Making: Increasing Professionalism AND AVOIDING BURNOUT through Thoughtful Response AND CULTIVATING PRESENCE</vt:lpstr>
      <vt:lpstr>Who AM I AND WHAT QUALIFIES ME TO TEACH THIS CLASS? </vt:lpstr>
      <vt:lpstr>Today </vt:lpstr>
      <vt:lpstr>What is presence?</vt:lpstr>
      <vt:lpstr>The opposite of Presence is…   </vt:lpstr>
      <vt:lpstr>TRY THIS DEFINITION FOR PRESENCE</vt:lpstr>
      <vt:lpstr>Try it right now</vt:lpstr>
      <vt:lpstr>Why bother?    </vt:lpstr>
      <vt:lpstr>Challenges </vt:lpstr>
      <vt:lpstr>WHAT IS LEGAL (LAWYER) BURNOUT</vt:lpstr>
      <vt:lpstr>WHAT ARE THE SIGNS OF LAWYER BURNOUT?</vt:lpstr>
      <vt:lpstr>Burnout Self-Test: Maslach Burnout Inventory (MBI)</vt:lpstr>
      <vt:lpstr>PowerPoint Presentation</vt:lpstr>
      <vt:lpstr>What Can We Do ABOUT OUR SCORES??????</vt:lpstr>
      <vt:lpstr>Mindfulness!!</vt:lpstr>
      <vt:lpstr>What is Mindfulness?</vt:lpstr>
      <vt:lpstr>How is Mindfulness Strengthened?</vt:lpstr>
      <vt:lpstr>THE Science</vt:lpstr>
      <vt:lpstr>THE Science (EXPLAINED)</vt:lpstr>
      <vt:lpstr>HIGHER BenefitS of Mindfulness </vt:lpstr>
      <vt:lpstr>How is Mindfulness Practiced?</vt:lpstr>
      <vt:lpstr>How is Mindfulness Practiced II?</vt:lpstr>
      <vt:lpstr>Why Meditate?</vt:lpstr>
      <vt:lpstr>THE POWER OF MEDITATION &amp; MINDFULNESS…</vt:lpstr>
      <vt:lpstr>“[CHALLENGES] ARE Inevitable…    </vt:lpstr>
      <vt:lpstr>Before (2/27/17) </vt:lpstr>
      <vt:lpstr>  …Suffering is Optional”      </vt:lpstr>
      <vt:lpstr>After (3/7/21) </vt:lpstr>
      <vt:lpstr>    suffering = pain x resistance  (what we resist, persists)   </vt:lpstr>
      <vt:lpstr>Practicing Mindfulness </vt:lpstr>
      <vt:lpstr>STOP Meditation practice</vt:lpstr>
      <vt:lpstr>Reach out….      </vt:lpstr>
    </vt:vector>
  </TitlesOfParts>
  <Company>c3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MINDFULNESS IN BUSINESS</dc:title>
  <dc:creator>Scott C</dc:creator>
  <cp:lastModifiedBy>Cameron, Scott , PRC</cp:lastModifiedBy>
  <cp:revision>106</cp:revision>
  <dcterms:created xsi:type="dcterms:W3CDTF">2012-11-28T01:50:52Z</dcterms:created>
  <dcterms:modified xsi:type="dcterms:W3CDTF">2023-11-08T18:58:43Z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0x01010016BFFD1C03CEAA42A80C2BB4BF4BC03A</vt:lpwstr>
  </property>
</Properties>
</file>