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0" r:id="rId6"/>
    <p:sldId id="263" r:id="rId7"/>
    <p:sldId id="264" r:id="rId8"/>
    <p:sldId id="261" r:id="rId9"/>
    <p:sldId id="270" r:id="rId10"/>
    <p:sldId id="262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>
      <p:cViewPr varScale="1">
        <p:scale>
          <a:sx n="128" d="100"/>
          <a:sy n="128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1047-A45E-11AF-7155-91E81D210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882090" cy="2677648"/>
          </a:xfrm>
        </p:spPr>
        <p:txBody>
          <a:bodyPr anchor="ctr" anchorCtr="0"/>
          <a:lstStyle/>
          <a:p>
            <a:r>
              <a:rPr lang="en-US" dirty="0"/>
              <a:t>How to Survive a Deposition:  </a:t>
            </a:r>
            <a:br>
              <a:rPr lang="en-US" dirty="0"/>
            </a:br>
            <a:r>
              <a:rPr lang="en-US" sz="4800" i="1" dirty="0"/>
              <a:t>The</a:t>
            </a:r>
            <a:r>
              <a:rPr lang="en-US" dirty="0"/>
              <a:t> </a:t>
            </a:r>
            <a:r>
              <a:rPr lang="en-US" sz="4800" i="1" dirty="0"/>
              <a:t>Witness Perspective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BAB1DF-5873-4B5E-0B55-E09B73D0F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Douglas Howe </a:t>
            </a:r>
            <a:r>
              <a:rPr lang="en-US" dirty="0" err="1"/>
              <a:t>ph.d.</a:t>
            </a:r>
            <a:endParaRPr lang="en-US" dirty="0"/>
          </a:p>
          <a:p>
            <a:r>
              <a:rPr lang="en-US" dirty="0"/>
              <a:t>Howe consulting </a:t>
            </a:r>
            <a:r>
              <a:rPr lang="en-US" dirty="0" err="1"/>
              <a:t>sp</a:t>
            </a:r>
            <a:r>
              <a:rPr lang="en-US" dirty="0"/>
              <a:t> (</a:t>
            </a:r>
            <a:r>
              <a:rPr lang="en-US" cap="none" dirty="0"/>
              <a:t>dba</a:t>
            </a:r>
            <a:r>
              <a:rPr lang="en-US" dirty="0"/>
              <a:t>)</a:t>
            </a:r>
          </a:p>
          <a:p>
            <a:r>
              <a:rPr lang="en-US" dirty="0"/>
              <a:t>NOVEMBER 14, 2023</a:t>
            </a:r>
          </a:p>
        </p:txBody>
      </p:sp>
    </p:spTree>
    <p:extLst>
      <p:ext uri="{BB962C8B-B14F-4D97-AF65-F5344CB8AC3E}">
        <p14:creationId xmlns:p14="http://schemas.microsoft.com/office/powerpoint/2010/main" val="246218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38EAD-9E0F-EB81-27B8-CC39F378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1:  Attempt to impugn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C8C4-3A3F-DD5A-9430-5461BB7C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Legitimate questions</a:t>
            </a:r>
          </a:p>
          <a:p>
            <a:pPr lvl="1"/>
            <a:r>
              <a:rPr lang="en-US" dirty="0"/>
              <a:t>Where are your degrees from? </a:t>
            </a:r>
          </a:p>
          <a:p>
            <a:pPr lvl="1"/>
            <a:r>
              <a:rPr lang="en-US" dirty="0"/>
              <a:t>What was your GPA at Pluperfect College?</a:t>
            </a:r>
          </a:p>
          <a:p>
            <a:pPr lvl="1"/>
            <a:r>
              <a:rPr lang="en-US" dirty="0"/>
              <a:t>Didn’t you previously testify in favor of a coal plant at Utility X?</a:t>
            </a:r>
          </a:p>
          <a:p>
            <a:pPr lvl="1"/>
            <a:r>
              <a:rPr lang="en-US" dirty="0"/>
              <a:t>What were your duties when you worked for Utility Company Z?</a:t>
            </a:r>
          </a:p>
          <a:p>
            <a:pPr lvl="1"/>
            <a:r>
              <a:rPr lang="en-US" dirty="0"/>
              <a:t>Why did you leave company Z?</a:t>
            </a:r>
          </a:p>
          <a:p>
            <a:pPr lvl="1"/>
            <a:r>
              <a:rPr lang="en-US" dirty="0"/>
              <a:t>We saw on Quora that you have posted in favor of renewable energy.  Are you capable of an objective opinion on renewable energy?</a:t>
            </a:r>
          </a:p>
          <a:p>
            <a:pPr marL="457200" lvl="1" indent="0">
              <a:buNone/>
            </a:pPr>
            <a:r>
              <a:rPr lang="en-US" b="1" i="1" dirty="0"/>
              <a:t>Beware of what you say on social media.  It will be researched.</a:t>
            </a:r>
          </a:p>
        </p:txBody>
      </p:sp>
    </p:spTree>
    <p:extLst>
      <p:ext uri="{BB962C8B-B14F-4D97-AF65-F5344CB8AC3E}">
        <p14:creationId xmlns:p14="http://schemas.microsoft.com/office/powerpoint/2010/main" val="1962377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38EAD-9E0F-EB81-27B8-CC39F378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1:  Attempt to impugn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C8C4-3A3F-DD5A-9430-5461BB7C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Not-so-legitimate questions</a:t>
            </a:r>
          </a:p>
          <a:p>
            <a:pPr lvl="1"/>
            <a:r>
              <a:rPr lang="en-US" dirty="0"/>
              <a:t>“We found a newspaper article that reported that you are “out”.  So, you’re gay, right?”</a:t>
            </a:r>
          </a:p>
          <a:p>
            <a:pPr lvl="1"/>
            <a:r>
              <a:rPr lang="en-US" dirty="0"/>
              <a:t>“Your bio says nothing about your family life.  Are you married, single, divorced?”</a:t>
            </a:r>
          </a:p>
          <a:p>
            <a:pPr lvl="1"/>
            <a:r>
              <a:rPr lang="en-US" dirty="0"/>
              <a:t>“How much did you get paid to write this testimony?”</a:t>
            </a:r>
          </a:p>
          <a:p>
            <a:pPr lvl="1"/>
            <a:r>
              <a:rPr lang="en-US" dirty="0"/>
              <a:t>“You’re just a hired-gun, aren’t you?”</a:t>
            </a:r>
          </a:p>
          <a:p>
            <a:pPr lvl="1"/>
            <a:r>
              <a:rPr lang="en-US" dirty="0"/>
              <a:t>“You don’t live in this state, so why should we care about what you have written?”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667F4-D107-3D3C-5A1F-DCC37D161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Digging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7A02-F9E5-911F-54D0-8DEB23BDE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your cross-examiner’s agenda.  Read their direct testimony. </a:t>
            </a:r>
          </a:p>
          <a:p>
            <a:r>
              <a:rPr lang="en-US" dirty="0"/>
              <a:t>Review your direct testimony, every rebuttal and surrebuttal pertaining to it.</a:t>
            </a:r>
          </a:p>
          <a:p>
            <a:r>
              <a:rPr lang="en-US" dirty="0"/>
              <a:t>Have it all in printed form in front of you.</a:t>
            </a:r>
          </a:p>
          <a:p>
            <a:r>
              <a:rPr lang="en-US" dirty="0"/>
              <a:t>If you don’t understand a question, ask for it to be clarified.</a:t>
            </a:r>
          </a:p>
          <a:p>
            <a:r>
              <a:rPr lang="en-US" dirty="0"/>
              <a:t>If the cross-examiner refers to another’s testimony or regulation or law that is pertinent to your testimony, ensure you get the referred documents in front of you.</a:t>
            </a:r>
          </a:p>
          <a:p>
            <a:r>
              <a:rPr lang="en-US" dirty="0"/>
              <a:t>Do not rush.  Take time to think through the question and answer.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5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A6B11-92AC-40CD-7F7D-B058D6C0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Digging In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E929F-887C-6598-88A8-B69179562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“On page &lt;#&gt; you state your conclusion that &lt;blah-blah&gt; .  However, in testimony filed by &lt;someone else&gt; in a case in &lt;state&gt; in &lt;several years ago&gt;, the exact opposite conclusion was arrived at.  Can you explain why you differ with this conclusion?”</a:t>
            </a:r>
          </a:p>
        </p:txBody>
      </p:sp>
    </p:spTree>
    <p:extLst>
      <p:ext uri="{BB962C8B-B14F-4D97-AF65-F5344CB8AC3E}">
        <p14:creationId xmlns:p14="http://schemas.microsoft.com/office/powerpoint/2010/main" val="25288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F2F0-FF1C-83DF-8C11-EA7AC69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3:  Pulling you off your testimony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15751-726B-A27A-BB74-03C75ADBD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47783"/>
            <a:ext cx="8825659" cy="3904735"/>
          </a:xfrm>
        </p:spPr>
        <p:txBody>
          <a:bodyPr>
            <a:normAutofit/>
          </a:bodyPr>
          <a:lstStyle/>
          <a:p>
            <a:r>
              <a:rPr lang="en-US" dirty="0"/>
              <a:t>A common tactic is to get you on the record testifying about something you didn’t state in your direct testimony.</a:t>
            </a:r>
          </a:p>
          <a:p>
            <a:r>
              <a:rPr lang="en-US" dirty="0"/>
              <a:t>”Do you think the Federal Power Act considers the utility’s rate request just and reasonable?”.  </a:t>
            </a:r>
          </a:p>
          <a:p>
            <a:pPr lvl="1"/>
            <a:r>
              <a:rPr lang="en-US" dirty="0"/>
              <a:t>Did you testify about the Federal Power Act?</a:t>
            </a:r>
          </a:p>
          <a:p>
            <a:r>
              <a:rPr lang="en-US" dirty="0"/>
              <a:t>“Do you think the US constitution permits the utility to have a monopoly over retail sales?”.  </a:t>
            </a:r>
          </a:p>
          <a:p>
            <a:pPr lvl="1"/>
            <a:r>
              <a:rPr lang="en-US" dirty="0"/>
              <a:t>Did you testify about the US constitution and monopoly retail sales?</a:t>
            </a:r>
          </a:p>
          <a:p>
            <a:r>
              <a:rPr lang="en-US" dirty="0"/>
              <a:t>“Do you agree with the testimony of &lt;another person&gt; when he says  &lt;whatever he said&gt;?”.  </a:t>
            </a:r>
          </a:p>
          <a:p>
            <a:pPr lvl="1"/>
            <a:r>
              <a:rPr lang="en-US" dirty="0"/>
              <a:t>Did you testify about that topic?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1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9008-63DD-3AC7-5256-FCC676CFB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DOUGLAS HOWE:  BIO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2662-E7AA-074C-B687-3647AFB12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Expert witness testimony in New Mexico, Arizona, Nevada, Colorado and Michigan.</a:t>
            </a:r>
          </a:p>
          <a:p>
            <a:r>
              <a:rPr lang="en-US" dirty="0"/>
              <a:t>Current member of Board of Directors of Western Power Pool (2022+)</a:t>
            </a:r>
          </a:p>
          <a:p>
            <a:r>
              <a:rPr lang="en-US" dirty="0"/>
              <a:t>Former board member of New Mexico Renewable Energy Transmission(2020-22) Authority and Western Energy Imbalance Market (2016-18).</a:t>
            </a:r>
          </a:p>
          <a:p>
            <a:r>
              <a:rPr lang="en-US" dirty="0"/>
              <a:t>Former New Mexico PRC commissioner (2011-12)</a:t>
            </a:r>
          </a:p>
          <a:p>
            <a:r>
              <a:rPr lang="en-US" dirty="0"/>
              <a:t>Former Senior Director at IHS/Cambridge Energy Research Associates</a:t>
            </a:r>
          </a:p>
          <a:p>
            <a:r>
              <a:rPr lang="en-US" dirty="0"/>
              <a:t>Former Vice President, Regulatory Policy, GPU Energy Company.</a:t>
            </a:r>
          </a:p>
          <a:p>
            <a:r>
              <a:rPr lang="en-US" dirty="0"/>
              <a:t>PH.D. and M.S. University of Pennsylvania, Mathematics.</a:t>
            </a:r>
          </a:p>
        </p:txBody>
      </p:sp>
    </p:spTree>
    <p:extLst>
      <p:ext uri="{BB962C8B-B14F-4D97-AF65-F5344CB8AC3E}">
        <p14:creationId xmlns:p14="http://schemas.microsoft.com/office/powerpoint/2010/main" val="2049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9C67D-C939-4BB5-6B53-22384FD0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4EDF-D51D-8730-3EA8-608DBBF8B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witness side of the testimony process.</a:t>
            </a:r>
          </a:p>
          <a:p>
            <a:r>
              <a:rPr lang="en-US" sz="2000" dirty="0"/>
              <a:t>Focus will be on expert witness testimony sponsored by intervenors.</a:t>
            </a:r>
          </a:p>
          <a:p>
            <a:r>
              <a:rPr lang="en-US" sz="2000" dirty="0"/>
              <a:t>Focus on the Do’s and </a:t>
            </a:r>
            <a:r>
              <a:rPr lang="en-US" sz="2000" dirty="0" err="1"/>
              <a:t>Don’t’s</a:t>
            </a:r>
            <a:r>
              <a:rPr lang="en-US" sz="2000" dirty="0"/>
              <a:t> of written and verbal testimony.</a:t>
            </a:r>
          </a:p>
          <a:p>
            <a:r>
              <a:rPr lang="en-US" sz="2000" dirty="0"/>
              <a:t>Examples cited are real, but with specifics redacted.</a:t>
            </a:r>
          </a:p>
        </p:txBody>
      </p:sp>
    </p:spTree>
    <p:extLst>
      <p:ext uri="{BB962C8B-B14F-4D97-AF65-F5344CB8AC3E}">
        <p14:creationId xmlns:p14="http://schemas.microsoft.com/office/powerpoint/2010/main" val="313145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06FA-3C68-417B-BCEE-D7EFA44D8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EF884-204E-10A9-6A4C-35FF996EB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84854"/>
            <a:ext cx="8825659" cy="36349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Process starts with application which includes the request and the direct testimony of the company’s witnesses.  </a:t>
            </a:r>
          </a:p>
          <a:p>
            <a:pPr lvl="1"/>
            <a:r>
              <a:rPr lang="en-US" dirty="0"/>
              <a:t>May include both company employees who are not typically referred to as expert witnesses, and non-employee witnesses supporting the application in specialized areas, like engineering, modeling, environmental or other disciplines.</a:t>
            </a:r>
          </a:p>
          <a:p>
            <a:r>
              <a:rPr lang="en-US" dirty="0"/>
              <a:t>Commission appoints a Presiding Officer – could be a commissioner, a HE or an ALJ.</a:t>
            </a:r>
          </a:p>
          <a:p>
            <a:r>
              <a:rPr lang="en-US" dirty="0"/>
              <a:t>Intervention requests – procedural orders – discovery &amp; motions</a:t>
            </a:r>
          </a:p>
          <a:p>
            <a:r>
              <a:rPr lang="en-US" b="1" dirty="0"/>
              <a:t>Direct testimony of intervenors</a:t>
            </a:r>
          </a:p>
          <a:p>
            <a:r>
              <a:rPr lang="en-US" b="1" dirty="0"/>
              <a:t>Rebuttal – Sur-rebuttal(?)</a:t>
            </a:r>
          </a:p>
          <a:p>
            <a:r>
              <a:rPr lang="en-US" b="1" dirty="0"/>
              <a:t>Public hearings</a:t>
            </a:r>
          </a:p>
        </p:txBody>
      </p:sp>
    </p:spTree>
    <p:extLst>
      <p:ext uri="{BB962C8B-B14F-4D97-AF65-F5344CB8AC3E}">
        <p14:creationId xmlns:p14="http://schemas.microsoft.com/office/powerpoint/2010/main" val="317747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33AF-5293-4A95-A974-7C840966F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Testimony – My Do’s &amp; </a:t>
            </a:r>
            <a:r>
              <a:rPr lang="en-US" dirty="0" err="1"/>
              <a:t>Don’t’s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94B8-A22C-7351-5998-AE21CD4C8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Research, Research, Research</a:t>
            </a:r>
          </a:p>
          <a:p>
            <a:pPr lvl="1"/>
            <a:r>
              <a:rPr lang="en-US" dirty="0"/>
              <a:t>Engage with process early</a:t>
            </a:r>
          </a:p>
          <a:p>
            <a:pPr lvl="1"/>
            <a:r>
              <a:rPr lang="en-US" dirty="0"/>
              <a:t>Read all testimony and discovery.</a:t>
            </a:r>
          </a:p>
          <a:p>
            <a:pPr lvl="1"/>
            <a:r>
              <a:rPr lang="en-US" dirty="0"/>
              <a:t>Do not form early opinions</a:t>
            </a:r>
          </a:p>
          <a:p>
            <a:r>
              <a:rPr lang="en-US" dirty="0"/>
              <a:t>Writing</a:t>
            </a:r>
          </a:p>
          <a:p>
            <a:pPr lvl="1"/>
            <a:r>
              <a:rPr lang="en-US" dirty="0"/>
              <a:t>Be sure of the path you are following.  Do not wander down rabbit-holes</a:t>
            </a:r>
          </a:p>
          <a:p>
            <a:pPr lvl="1"/>
            <a:r>
              <a:rPr lang="en-US" dirty="0"/>
              <a:t>Never embellish or overstate</a:t>
            </a:r>
          </a:p>
          <a:p>
            <a:pPr lvl="1"/>
            <a:r>
              <a:rPr lang="en-US" dirty="0"/>
              <a:t>Mistakes are inevitable.  Better to correct yourself than be corrected.</a:t>
            </a:r>
          </a:p>
          <a:p>
            <a:pPr lvl="1"/>
            <a:r>
              <a:rPr lang="en-US" dirty="0"/>
              <a:t>Building your arguments on others’ testimony has risks - be warned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9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8492C-2290-88FE-F94C-98319ADC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21FDB-CF54-F387-F302-488BEF947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utility X wants to build a new coal plant to replace an aging one.</a:t>
            </a:r>
          </a:p>
          <a:p>
            <a:r>
              <a:rPr lang="en-US" dirty="0"/>
              <a:t>X hires us to perform analysis to show that the new coal plant is the most economic path forward for consumers.</a:t>
            </a:r>
          </a:p>
          <a:p>
            <a:r>
              <a:rPr lang="en-US" dirty="0"/>
              <a:t>X gives us free reign to design the counterfactuals.</a:t>
            </a:r>
          </a:p>
          <a:p>
            <a:r>
              <a:rPr lang="en-US" dirty="0"/>
              <a:t>Our analysis showed that a new coal plant would be the least expensive alternative, but that the need was not there.</a:t>
            </a:r>
          </a:p>
          <a:p>
            <a:r>
              <a:rPr lang="en-US" dirty="0"/>
              <a:t>Conversations with utility X executives.</a:t>
            </a:r>
          </a:p>
          <a:p>
            <a:r>
              <a:rPr lang="en-US" dirty="0"/>
              <a:t>Application withdrawn.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5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2DE78-3099-54B4-AE80-9D6DF65B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8DC47-ED37-9727-1646-2C2ADEB95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Utility Y application for power plant modifications</a:t>
            </a:r>
          </a:p>
          <a:p>
            <a:r>
              <a:rPr lang="en-US" dirty="0"/>
              <a:t>In hearings, presiding officer questioned one of our conclusions which seemed contradictory to another’s direct testimony.</a:t>
            </a:r>
          </a:p>
          <a:p>
            <a:r>
              <a:rPr lang="en-US" dirty="0"/>
              <a:t>We could not figure out the inconsistency.  Offered to respond in writing to the presiding officer.</a:t>
            </a:r>
          </a:p>
          <a:p>
            <a:r>
              <a:rPr lang="en-US" dirty="0"/>
              <a:t>Turns out our calculation was based on incorrect data provided by Utility Y in discovery.</a:t>
            </a:r>
          </a:p>
          <a:p>
            <a:r>
              <a:rPr lang="en-US" dirty="0"/>
              <a:t>Filed joint corrections, but the testimony was weakened by another’s error.</a:t>
            </a:r>
          </a:p>
        </p:txBody>
      </p:sp>
    </p:spTree>
    <p:extLst>
      <p:ext uri="{BB962C8B-B14F-4D97-AF65-F5344CB8AC3E}">
        <p14:creationId xmlns:p14="http://schemas.microsoft.com/office/powerpoint/2010/main" val="315986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9557-979F-32ED-5CA6-19481524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Verbal Testimony: My Do’s &amp; </a:t>
            </a:r>
            <a:r>
              <a:rPr lang="en-US" dirty="0" err="1"/>
              <a:t>Don’t’s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9EA1E-BD66-F55D-3085-01514A9D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testimony will be admitted to the record.</a:t>
            </a:r>
          </a:p>
          <a:p>
            <a:pPr lvl="1"/>
            <a:r>
              <a:rPr lang="en-US" dirty="0"/>
              <a:t>Typically, there is no explanation or discussion of your testimony upfront.</a:t>
            </a:r>
          </a:p>
          <a:p>
            <a:pPr lvl="1"/>
            <a:r>
              <a:rPr lang="en-US" dirty="0"/>
              <a:t>Then comes cross:  friendly cross and not-so-friendly cross.</a:t>
            </a:r>
          </a:p>
          <a:p>
            <a:r>
              <a:rPr lang="en-US" dirty="0"/>
              <a:t>Presiding Officer may/may not allow friendly-cross</a:t>
            </a:r>
          </a:p>
          <a:p>
            <a:r>
              <a:rPr lang="en-US" dirty="0"/>
              <a:t>Never falsify, embellish or mis-direct.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7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9557-979F-32ED-5CA6-19481524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Verbal Testimony: What Does Cross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9EA1E-BD66-F55D-3085-01514A9D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1:  Attempt to impugn your credibility as an expert.</a:t>
            </a:r>
          </a:p>
          <a:p>
            <a:endParaRPr lang="en-US" dirty="0"/>
          </a:p>
          <a:p>
            <a:r>
              <a:rPr lang="en-US" dirty="0"/>
              <a:t>Phase 2:  Drill down on your written testimony</a:t>
            </a:r>
          </a:p>
          <a:p>
            <a:endParaRPr lang="en-US" dirty="0"/>
          </a:p>
          <a:p>
            <a:r>
              <a:rPr lang="en-US" dirty="0"/>
              <a:t>Phase 3:  Attempt to pull you off your testimony.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491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153</TotalTime>
  <Words>1026</Words>
  <Application>Microsoft Macintosh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How to Survive a Deposition:   The Witness Perspective</vt:lpstr>
      <vt:lpstr>DOUGLAS HOWE:  BIO</vt:lpstr>
      <vt:lpstr>Discussion Topics</vt:lpstr>
      <vt:lpstr>Process</vt:lpstr>
      <vt:lpstr>Written Testimony – My Do’s &amp; Don’t’s</vt:lpstr>
      <vt:lpstr>Example</vt:lpstr>
      <vt:lpstr>Example</vt:lpstr>
      <vt:lpstr>Verbal Testimony: My Do’s &amp; Don’t’s</vt:lpstr>
      <vt:lpstr>Verbal Testimony: What Does Cross Look Like?</vt:lpstr>
      <vt:lpstr>Phase 1:  Attempt to impugn </vt:lpstr>
      <vt:lpstr>Phase 1:  Attempt to impugn (Cont’d)</vt:lpstr>
      <vt:lpstr>Phase 2: Digging In</vt:lpstr>
      <vt:lpstr>Phase 2: Digging In </vt:lpstr>
      <vt:lpstr>Phase 3:  Pulling you off your testimony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a Deposition:   The Witness Perspective</dc:title>
  <dc:creator>Doug Howe</dc:creator>
  <cp:lastModifiedBy>Doug Howe</cp:lastModifiedBy>
  <cp:revision>2</cp:revision>
  <dcterms:created xsi:type="dcterms:W3CDTF">2023-10-30T14:30:14Z</dcterms:created>
  <dcterms:modified xsi:type="dcterms:W3CDTF">2023-10-31T15:55:03Z</dcterms:modified>
</cp:coreProperties>
</file>